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7" r:id="rId6"/>
    <p:sldId id="266" r:id="rId7"/>
    <p:sldId id="265" r:id="rId8"/>
    <p:sldId id="262" r:id="rId9"/>
  </p:sldIdLst>
  <p:sldSz cx="18288000" cy="10287000"/>
  <p:notesSz cx="6858000" cy="9144000"/>
  <p:embeddedFontLst>
    <p:embeddedFont>
      <p:font typeface="Poppins" panose="00000500000000000000" pitchFamily="2" charset="0"/>
      <p:regular r:id="rId10"/>
      <p:bold r:id="rId11"/>
      <p:italic r:id="rId12"/>
      <p:boldItalic r:id="rId13"/>
    </p:embeddedFont>
    <p:embeddedFont>
      <p:font typeface="Roboto Condensed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Poppins" panose="00000500000000000000"/>
              </a:rPr>
              <a:t>Режиссер мероприятия: Ляпунова Анна Александровна</a:t>
            </a:r>
          </a:p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Poppins" panose="00000500000000000000"/>
              </a:rPr>
              <a:t> </a:t>
            </a:r>
            <a:endParaRPr lang="en-US" sz="240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400" dirty="0">
                <a:solidFill>
                  <a:srgbClr val="FFFFFF"/>
                </a:solidFill>
                <a:latin typeface="Poppins" panose="00000500000000000000"/>
              </a:rPr>
              <a:t>Название учреждения: муниципальное бюджетное учреждение культуры «Георгиевская централизованная клубная система» (МБУК «ГЦКС»)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46598" y="1790700"/>
            <a:ext cx="8490992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НАЗВАНИЕ ПРЕДСТАВЛЕНИЯ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 </a:t>
            </a:r>
            <a:r>
              <a:rPr lang="ru-RU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Праздничный патриотический концерт «Великим огненным годам святую память сохраняя»</a:t>
            </a:r>
          </a:p>
          <a:p>
            <a:endParaRPr lang="en-US" sz="40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ЕГО ПРОВЕДЕНИЯ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:</a:t>
            </a:r>
          </a:p>
          <a:p>
            <a:r>
              <a:rPr lang="ru-RU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9 мая 2025 года пл. Победы г. Георгиевск</a:t>
            </a:r>
            <a:endParaRPr lang="en-US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19200" y="592068"/>
            <a:ext cx="10260723" cy="553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ЦЕЛИ</a:t>
            </a:r>
            <a:r>
              <a:rPr lang="ru-RU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И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TextBox 7">
            <a:extLst>
              <a:ext uri="{FF2B5EF4-FFF2-40B4-BE49-F238E27FC236}">
                <a16:creationId xmlns:a16="http://schemas.microsoft.com/office/drawing/2014/main" id="{58BDFC52-F056-0149-2760-226CC79238C3}"/>
              </a:ext>
            </a:extLst>
          </p:cNvPr>
          <p:cNvSpPr txBox="1"/>
          <p:nvPr/>
        </p:nvSpPr>
        <p:spPr>
          <a:xfrm>
            <a:off x="1206547" y="1450181"/>
            <a:ext cx="8406378" cy="73866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00"/>
              </a:lnSpc>
              <a:buNone/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1. </a:t>
            </a:r>
            <a:r>
              <a:rPr lang="ru-RU" sz="36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Формирование чувства гордости за страну и ее достижения, уважение к истории и подвигам предков.</a:t>
            </a:r>
          </a:p>
          <a:p>
            <a:pPr>
              <a:lnSpc>
                <a:spcPts val="3600"/>
              </a:lnSpc>
              <a:buNone/>
            </a:pPr>
            <a:endParaRPr lang="ru-RU" sz="3600" b="0" i="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ts val="3600"/>
              </a:lnSpc>
              <a:buNone/>
            </a:pPr>
            <a:r>
              <a:rPr lang="ru-RU" sz="36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2. Почтение памяти тех, кто сражался за свободу и независимость, а также жертв войны.</a:t>
            </a:r>
          </a:p>
          <a:p>
            <a:pPr>
              <a:lnSpc>
                <a:spcPts val="3600"/>
              </a:lnSpc>
              <a:buNone/>
            </a:pPr>
            <a:endParaRPr lang="ru-RU" sz="3600" b="0" i="0" dirty="0">
              <a:solidFill>
                <a:schemeClr val="bg1"/>
              </a:solidFill>
              <a:effectLst/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ts val="3600"/>
              </a:lnSpc>
              <a:buNone/>
            </a:pPr>
            <a:r>
              <a:rPr lang="ru-RU" sz="36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3. Создание единой атмосферы, способствующей сплочению разных поколений и социальных групп.</a:t>
            </a:r>
          </a:p>
          <a:p>
            <a:pPr>
              <a:lnSpc>
                <a:spcPts val="3600"/>
              </a:lnSpc>
            </a:pPr>
            <a:endParaRPr lang="ru-RU" sz="36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ts val="3600"/>
              </a:lnSpc>
            </a:pPr>
            <a:r>
              <a:rPr lang="ru-RU" sz="36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4. Создание межпоколенческих связей с целью сохранения и передачи исторической памяти о героическом прошлом Родины.</a:t>
            </a: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3353" y="-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224241" y="199354"/>
            <a:ext cx="1026072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077774" y="2135598"/>
            <a:ext cx="9718170" cy="57562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Праздничный патриотический концерт «Великим огненным годам святую память сохраняя»</a:t>
            </a:r>
            <a:r>
              <a:rPr 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ru-RU" altLang="en-US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— это важное событие, которое имеет несколько ключевых смыслов, особенно в период проведения Специальной Военной операции.</a:t>
            </a:r>
            <a:endParaRPr lang="en-US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Подобные мероприятия, это прежде всего благодарность ветеранам, выражение глубокой признательности героям войны за мужество, самоотверженность и победу.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Репертуар, сценический ход, сам дух мероприятия способствует объединению зрителей, их сплочённости, глубинному, подсознательному пониманию того, что только вместе можно преодолеть самые тяжёлые испытания.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Наше мероприятие – это напоминание о том, какой ценой нам досталась ПОБЕДА! Как важно не утратить, добытую десятками миллионов жизней, свободу, независимость, возможность выбирать свой путь.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Участие в постановке молодых артистов - призыв хранить память о подвигах народа в каждом новом поколении.</a:t>
            </a: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0C8BA-7843-02B7-60FB-52F8492986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671BDA1-BE88-7C4E-DADE-EB4AFD330021}"/>
              </a:ext>
            </a:extLst>
          </p:cNvPr>
          <p:cNvSpPr/>
          <p:nvPr/>
        </p:nvSpPr>
        <p:spPr>
          <a:xfrm>
            <a:off x="23353" y="-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2E6BE5B7-0AE9-B0AE-6E4F-D3B9F4F71C43}"/>
              </a:ext>
            </a:extLst>
          </p:cNvPr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70AC9EDB-F6F7-3241-A267-AAE0AFFBB7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39280B52-58E6-6D86-3691-06689271CDE6}"/>
              </a:ext>
            </a:extLst>
          </p:cNvPr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C907D16B-1A83-3EE0-FB58-FBC5ACB41710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557CB43F-4904-4A4B-D6F5-CBFEE9DA97DD}"/>
              </a:ext>
            </a:extLst>
          </p:cNvPr>
          <p:cNvSpPr txBox="1"/>
          <p:nvPr/>
        </p:nvSpPr>
        <p:spPr>
          <a:xfrm>
            <a:off x="1224241" y="199354"/>
            <a:ext cx="1026072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F48E48BA-DCDD-C04D-BD35-6B4C5702658E}"/>
              </a:ext>
            </a:extLst>
          </p:cNvPr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7C22952E-881A-6F6E-1CC5-D126B85C6996}"/>
              </a:ext>
            </a:extLst>
          </p:cNvPr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A7BAA8F2-15F1-CF12-85A4-E3A847D2F7A9}"/>
              </a:ext>
            </a:extLst>
          </p:cNvPr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687DB121-54E7-0733-8147-6E74A7F5E4BC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EF4DD9EB-6364-6356-D26B-24A6587E70FB}"/>
              </a:ext>
            </a:extLst>
          </p:cNvPr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E6184FB7-00B8-861C-8A19-1B0BD2105AEF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A55E0ED6-6616-B9F7-82FF-64CFDBA094A1}"/>
              </a:ext>
            </a:extLst>
          </p:cNvPr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87B3833D-407D-86D9-B316-37C5DE800150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8" name="Текстовое поле 18">
            <a:extLst>
              <a:ext uri="{FF2B5EF4-FFF2-40B4-BE49-F238E27FC236}">
                <a16:creationId xmlns:a16="http://schemas.microsoft.com/office/drawing/2014/main" id="{88DF4976-1A37-9DA0-7C4E-CCC379F482F9}"/>
              </a:ext>
            </a:extLst>
          </p:cNvPr>
          <p:cNvSpPr txBox="1"/>
          <p:nvPr/>
        </p:nvSpPr>
        <p:spPr>
          <a:xfrm>
            <a:off x="1223696" y="1792007"/>
            <a:ext cx="8932729" cy="30488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Действие театрализации начинается 1 мая 1941 года и заканчивается 9 мая 1945 года, показав зрителям историю войны через судьбу четырех семей, живущих в одном доме. Одна из самых сильных сцен мероприятия рассказывает о реальных событиях, происшедших в городе в феврале 1942 года, когда  на железнодорожную станцию Георгиевск прибыл поезд с почти 2000 жителей блокадного Ленинграда, большинство из которых были дети. Их всех разобрали по домам местные жители.</a:t>
            </a: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16" name="Текстовое поле 18">
            <a:extLst>
              <a:ext uri="{FF2B5EF4-FFF2-40B4-BE49-F238E27FC236}">
                <a16:creationId xmlns:a16="http://schemas.microsoft.com/office/drawing/2014/main" id="{4F7DE130-13C1-DF16-353F-10E95285DD8C}"/>
              </a:ext>
            </a:extLst>
          </p:cNvPr>
          <p:cNvSpPr txBox="1"/>
          <p:nvPr/>
        </p:nvSpPr>
        <p:spPr>
          <a:xfrm>
            <a:off x="1156621" y="5836016"/>
            <a:ext cx="9130379" cy="273559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Подготовительным этапом к мероприятию стала выставочная экспозиция фотолетопись Победы «Голос Победы» из пяти локаций.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Первая локация «Герои вне времени» была посвящена героям, отдавшим свою жизнь за Родину со времен Великой Отечественной войны до Специальной Военной операции.</a:t>
            </a:r>
          </a:p>
          <a:p>
            <a:pPr algn="just"/>
            <a:endParaRPr lang="ru-RU" altLang="en-US" sz="2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7692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30405-CE8A-581C-7918-72E05D1B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A40C4C-6DEC-4EFD-5332-C0D3A57A0E86}"/>
              </a:ext>
            </a:extLst>
          </p:cNvPr>
          <p:cNvSpPr/>
          <p:nvPr/>
        </p:nvSpPr>
        <p:spPr>
          <a:xfrm>
            <a:off x="14644" y="-1031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5600994-D654-C8C0-3FF6-DD03AEA8CC42}"/>
              </a:ext>
            </a:extLst>
          </p:cNvPr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EFFF679-90B8-2DE8-82BC-832E2FA296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96A8DCA1-BE03-3313-2EEB-E0342EC3DABD}"/>
              </a:ext>
            </a:extLst>
          </p:cNvPr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20F1170-651E-B5F7-AEEF-A7404B6BF64A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>
            <a:extLst>
              <a:ext uri="{FF2B5EF4-FFF2-40B4-BE49-F238E27FC236}">
                <a16:creationId xmlns:a16="http://schemas.microsoft.com/office/drawing/2014/main" id="{F915BB22-F5D6-CC92-47DE-D3D3ED1E29BD}"/>
              </a:ext>
            </a:extLst>
          </p:cNvPr>
          <p:cNvSpPr txBox="1"/>
          <p:nvPr/>
        </p:nvSpPr>
        <p:spPr>
          <a:xfrm>
            <a:off x="1224241" y="86344"/>
            <a:ext cx="10260723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6AFE706-B03A-E062-7622-B806FF098642}"/>
              </a:ext>
            </a:extLst>
          </p:cNvPr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332A7C91-FB75-0969-625F-5E526C28AC75}"/>
              </a:ext>
            </a:extLst>
          </p:cNvPr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B1963A6-BED7-4087-2467-AD1F98898309}"/>
              </a:ext>
            </a:extLst>
          </p:cNvPr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07735179-56BE-AB8B-329C-6224260B54A9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>
            <a:extLst>
              <a:ext uri="{FF2B5EF4-FFF2-40B4-BE49-F238E27FC236}">
                <a16:creationId xmlns:a16="http://schemas.microsoft.com/office/drawing/2014/main" id="{46C67126-96E3-B427-58B8-290F01149FEA}"/>
              </a:ext>
            </a:extLst>
          </p:cNvPr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1712857F-64F5-4066-F8A0-69470BA185D7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0F6AFFE2-D7E8-AE26-1F75-6F612BF52AEC}"/>
              </a:ext>
            </a:extLst>
          </p:cNvPr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3B03E77F-6EC5-6E65-71EA-0F738A822291}"/>
                </a:ext>
              </a:extLst>
            </p:cNvPr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8" name="Текстовое поле 18">
            <a:extLst>
              <a:ext uri="{FF2B5EF4-FFF2-40B4-BE49-F238E27FC236}">
                <a16:creationId xmlns:a16="http://schemas.microsoft.com/office/drawing/2014/main" id="{3C8C65DF-DE18-ECA1-7E1B-CF81111A62A3}"/>
              </a:ext>
            </a:extLst>
          </p:cNvPr>
          <p:cNvSpPr txBox="1"/>
          <p:nvPr/>
        </p:nvSpPr>
        <p:spPr>
          <a:xfrm>
            <a:off x="1147913" y="1838056"/>
            <a:ext cx="8888301" cy="81226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Вторая локация – «Военный блиндаж» воссоздавала блиндаж времён Великой Отечественной войны с использованием аутентичных и стилизованных предметов, ассоциирующихся с военным временем: карты, приказы, бинокль, портупея, офицерский планшет и т.д. На локации были представлены уникальные экземпляры местной газеты  «Сталинское слово» 1944 года.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Следующая локация – «Солдатский привал» на котором помимо привычных атрибутов привала – котелки, алюминиевая посуда, все желающие могли попеть всем знакомые военные песни под баян. 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Еще одна композиция была посвящена военному госпиталю -  кровати с металлической сеткой, халаты с завязками, стеклянные шприцы, журналы учета пациентов, графики выздоровевших и т.д.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Завершала экспозицию - советская квартира времен Великой Отечественной войны. Мебель, предметы быта, посуда, одежда, игрушки , а самое главное работающий патефон – притягивали жителей и гостей округа, пробуждая давние воспоминания. </a:t>
            </a:r>
          </a:p>
          <a:p>
            <a:pPr algn="just"/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При оформлении локаций были использованы предметы домашних коллекций жителей Георгиевского округа.</a:t>
            </a:r>
          </a:p>
        </p:txBody>
      </p:sp>
    </p:spTree>
    <p:extLst>
      <p:ext uri="{BB962C8B-B14F-4D97-AF65-F5344CB8AC3E}">
        <p14:creationId xmlns:p14="http://schemas.microsoft.com/office/powerpoint/2010/main" val="219885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3792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6" name="Текстовое поле 18">
            <a:extLst>
              <a:ext uri="{FF2B5EF4-FFF2-40B4-BE49-F238E27FC236}">
                <a16:creationId xmlns:a16="http://schemas.microsoft.com/office/drawing/2014/main" id="{8DFB61DD-3B9C-F04F-2F18-A240A14C76DA}"/>
              </a:ext>
            </a:extLst>
          </p:cNvPr>
          <p:cNvSpPr txBox="1"/>
          <p:nvPr/>
        </p:nvSpPr>
        <p:spPr>
          <a:xfrm>
            <a:off x="1155898" y="3242772"/>
            <a:ext cx="8826302" cy="5564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мероприятия, занятых в концертной программе: 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состав - 289 человек,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состав – 23 человек.</a:t>
            </a:r>
          </a:p>
          <a:p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зрителей: 7500 человек.</a:t>
            </a:r>
          </a:p>
          <a:p>
            <a:pPr marL="457200" indent="-457200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участников, занятых в выставочных локациях: 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 состав - 20 человек,</a:t>
            </a:r>
          </a:p>
          <a:p>
            <a:pPr marL="457200" indent="-457200">
              <a:buFontTx/>
              <a:buChar char="-"/>
            </a:pP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технический состав – 12 человек.</a:t>
            </a:r>
          </a:p>
          <a:p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зрителей: 1000 человек.</a:t>
            </a:r>
          </a:p>
          <a:p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32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06000" y="6134100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4" name="TextBox 7"/>
          <p:cNvSpPr txBox="1"/>
          <p:nvPr/>
        </p:nvSpPr>
        <p:spPr>
          <a:xfrm>
            <a:off x="3521814" y="937231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  <p:sp>
        <p:nvSpPr>
          <p:cNvPr id="19" name="TextBox 7">
            <a:extLst>
              <a:ext uri="{FF2B5EF4-FFF2-40B4-BE49-F238E27FC236}">
                <a16:creationId xmlns:a16="http://schemas.microsoft.com/office/drawing/2014/main" id="{41023A86-DF21-14F7-0AF8-8B1A6A0064C3}"/>
              </a:ext>
            </a:extLst>
          </p:cNvPr>
          <p:cNvSpPr txBox="1"/>
          <p:nvPr/>
        </p:nvSpPr>
        <p:spPr>
          <a:xfrm>
            <a:off x="1271132" y="2239505"/>
            <a:ext cx="11322339" cy="775596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  Патриотический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концерт </a:t>
            </a: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«Великим огненным годам святую память сохраняя» и  выставочная экспозиция к 80-летию Великой Победы 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стали важным вкладом в сохранение исторической памяти и патриотическое воспитание подрастающего поколения. Через сочетание сценического искусства, музыки и живого слова удалось создать эмоционально насыщенное, трогательное и глубоко осмысленное мероприятие, которое объединило участников и зрителей вокруг ключевых ценностей – памяти, благодарности и гордости за подвиг народа.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Зрители с волнением следили за сменой сцен – от прощания ребят, уходящих на фронт,  с родными до долгожданного возвращения с Победой. Особое внимание привлекли сцены беженцев блокадного Ленинграда, подвиг зенитчиц, будни женщин в тылу и самоотверженность детей войны.</a:t>
            </a:r>
          </a:p>
          <a:p>
            <a:pPr algn="just">
              <a:buNone/>
            </a:pPr>
            <a:r>
              <a:rPr lang="ru-RU" sz="2400" b="0" i="0" dirty="0">
                <a:solidFill>
                  <a:schemeClr val="bg1"/>
                </a:solidFill>
                <a:effectLst/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Проект показал высокую степень вовлечённости творческих коллективов и дал возможность раскрыть таланты многих исполнителей, а также создать атмосферу единения и глубокого уважения к истории. 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В финале концерта вся площадь скандировала «браво» народному хору патриотической песни «Ветеран». Традиционным финалом театрализации стала песня «День Победы» в исполнении хора «Ветеран» и самодеятельного солиста А. Сергеева.</a:t>
            </a:r>
          </a:p>
          <a:p>
            <a:pPr algn="just">
              <a:buNone/>
            </a:pPr>
            <a:r>
              <a:rPr lang="ru-RU" sz="2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Концерт стал не просто праздничным мероприятием, а настоящим уроком истории и нравственности. Он напомнил: героизм, мужество и вера в будущее – это та сила, что ведёт нас вперёд. И долг каждого – помнить, чтить и быть достойными Великой Победы.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873</Words>
  <Application>Microsoft Office PowerPoint</Application>
  <PresentationFormat>Произвольный</PresentationFormat>
  <Paragraphs>73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Roboto Condensed</vt:lpstr>
      <vt:lpstr>Poppins</vt:lpstr>
      <vt:lpstr>Times New Roman</vt:lpstr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ГГО ЦКС</cp:lastModifiedBy>
  <cp:revision>13</cp:revision>
  <dcterms:created xsi:type="dcterms:W3CDTF">2006-08-16T00:00:00Z</dcterms:created>
  <dcterms:modified xsi:type="dcterms:W3CDTF">2025-05-15T14:49:03Z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