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64" r:id="rId5"/>
    <p:sldId id="265" r:id="rId6"/>
    <p:sldId id="262" r:id="rId7"/>
    <p:sldId id="267" r:id="rId8"/>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Poppins" panose="020B0604020202020204" charset="0"/>
      <p:regular r:id="rId13"/>
    </p:embeddedFont>
    <p:embeddedFont>
      <p:font typeface="Roboto Condensed" panose="020B0604020202020204" charset="0"/>
      <p:regular r:id="rId14"/>
    </p:embeddedFont>
    <p:embeddedFont>
      <p:font typeface="Tahoma" panose="020B0604030504040204" pitchFamily="3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7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48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25719" y="8903682"/>
            <a:ext cx="10524003" cy="2236351"/>
          </a:xfrm>
          <a:custGeom>
            <a:avLst/>
            <a:gdLst/>
            <a:ahLst/>
            <a:cxnLst/>
            <a:rect l="l" t="t" r="r" b="b"/>
            <a:pathLst>
              <a:path w="10524003" h="2236351">
                <a:moveTo>
                  <a:pt x="0" y="0"/>
                </a:moveTo>
                <a:lnTo>
                  <a:pt x="10524003" y="0"/>
                </a:lnTo>
                <a:lnTo>
                  <a:pt x="10524003" y="2236350"/>
                </a:lnTo>
                <a:lnTo>
                  <a:pt x="0" y="2236350"/>
                </a:lnTo>
                <a:lnTo>
                  <a:pt x="0" y="0"/>
                </a:lnTo>
                <a:close/>
              </a:path>
            </a:pathLst>
          </a:custGeom>
          <a:blipFill>
            <a:blip r:embed="rId3"/>
            <a:stretch>
              <a:fillRect/>
            </a:stretch>
          </a:blipFill>
        </p:spPr>
      </p:sp>
      <p:sp>
        <p:nvSpPr>
          <p:cNvPr id="4" name="Freeform 4"/>
          <p:cNvSpPr/>
          <p:nvPr/>
        </p:nvSpPr>
        <p:spPr>
          <a:xfrm flipH="1" flipV="1">
            <a:off x="-25719" y="-898718"/>
            <a:ext cx="11859582" cy="2520161"/>
          </a:xfrm>
          <a:custGeom>
            <a:avLst/>
            <a:gdLst/>
            <a:ahLst/>
            <a:cxnLst/>
            <a:rect l="l" t="t" r="r" b="b"/>
            <a:pathLst>
              <a:path w="11859582" h="2520161">
                <a:moveTo>
                  <a:pt x="11859582" y="2520161"/>
                </a:moveTo>
                <a:lnTo>
                  <a:pt x="0" y="2520161"/>
                </a:lnTo>
                <a:lnTo>
                  <a:pt x="0" y="0"/>
                </a:lnTo>
                <a:lnTo>
                  <a:pt x="11859582" y="0"/>
                </a:lnTo>
                <a:lnTo>
                  <a:pt x="11859582" y="2520161"/>
                </a:lnTo>
                <a:close/>
              </a:path>
            </a:pathLst>
          </a:custGeom>
          <a:blipFill>
            <a:blip r:embed="rId3"/>
            <a:stretch>
              <a:fillRect/>
            </a:stretch>
          </a:blipFill>
        </p:spPr>
      </p:sp>
      <p:grpSp>
        <p:nvGrpSpPr>
          <p:cNvPr id="5" name="Group 5"/>
          <p:cNvGrpSpPr/>
          <p:nvPr/>
        </p:nvGrpSpPr>
        <p:grpSpPr>
          <a:xfrm>
            <a:off x="9414711" y="-510132"/>
            <a:ext cx="11307310" cy="11307265"/>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10634" r="-39364"/>
              </a:stretch>
            </a:blipFill>
          </p:spPr>
        </p:sp>
      </p:grpSp>
      <p:sp>
        <p:nvSpPr>
          <p:cNvPr id="7" name="Freeform 7"/>
          <p:cNvSpPr/>
          <p:nvPr/>
        </p:nvSpPr>
        <p:spPr>
          <a:xfrm rot="3475231">
            <a:off x="5106772" y="5751123"/>
            <a:ext cx="9845798" cy="3175270"/>
          </a:xfrm>
          <a:custGeom>
            <a:avLst/>
            <a:gdLst/>
            <a:ahLst/>
            <a:cxnLst/>
            <a:rect l="l" t="t" r="r" b="b"/>
            <a:pathLst>
              <a:path w="9845798" h="3175270">
                <a:moveTo>
                  <a:pt x="0" y="0"/>
                </a:moveTo>
                <a:lnTo>
                  <a:pt x="9845798" y="0"/>
                </a:lnTo>
                <a:lnTo>
                  <a:pt x="9845798" y="3175269"/>
                </a:lnTo>
                <a:lnTo>
                  <a:pt x="0" y="3175269"/>
                </a:lnTo>
                <a:lnTo>
                  <a:pt x="0" y="0"/>
                </a:lnTo>
                <a:close/>
              </a:path>
            </a:pathLst>
          </a:custGeom>
          <a:blipFill>
            <a:blip r:embed="rId5"/>
            <a:stretch>
              <a:fillRect/>
            </a:stretch>
          </a:blipFill>
        </p:spPr>
      </p:sp>
      <p:sp>
        <p:nvSpPr>
          <p:cNvPr id="9" name="Freeform 9"/>
          <p:cNvSpPr/>
          <p:nvPr/>
        </p:nvSpPr>
        <p:spPr>
          <a:xfrm rot="-3722990">
            <a:off x="7930926" y="-1587635"/>
            <a:ext cx="9845798" cy="3175270"/>
          </a:xfrm>
          <a:custGeom>
            <a:avLst/>
            <a:gdLst/>
            <a:ahLst/>
            <a:cxnLst/>
            <a:rect l="l" t="t" r="r" b="b"/>
            <a:pathLst>
              <a:path w="9845798" h="3175270">
                <a:moveTo>
                  <a:pt x="0" y="0"/>
                </a:moveTo>
                <a:lnTo>
                  <a:pt x="9845798" y="0"/>
                </a:lnTo>
                <a:lnTo>
                  <a:pt x="9845798" y="3175270"/>
                </a:lnTo>
                <a:lnTo>
                  <a:pt x="0" y="3175270"/>
                </a:lnTo>
                <a:lnTo>
                  <a:pt x="0" y="0"/>
                </a:lnTo>
                <a:close/>
              </a:path>
            </a:pathLst>
          </a:custGeom>
          <a:blipFill>
            <a:blip r:embed="rId5"/>
            <a:stretch>
              <a:fillRect/>
            </a:stretch>
          </a:blipFill>
        </p:spPr>
      </p:sp>
      <p:sp>
        <p:nvSpPr>
          <p:cNvPr id="10" name="TextBox 10"/>
          <p:cNvSpPr txBox="1"/>
          <p:nvPr/>
        </p:nvSpPr>
        <p:spPr>
          <a:xfrm>
            <a:off x="48932" y="1096419"/>
            <a:ext cx="10175315" cy="2000548"/>
          </a:xfrm>
          <a:prstGeom prst="rect">
            <a:avLst/>
          </a:prstGeom>
        </p:spPr>
        <p:txBody>
          <a:bodyPr wrap="square" lIns="0" tIns="0" rIns="0" bIns="0" rtlCol="0" anchor="t">
            <a:spAutoFit/>
          </a:bodyPr>
          <a:lstStyle/>
          <a:p>
            <a:pPr algn="ctr">
              <a:lnSpc>
                <a:spcPts val="5185"/>
              </a:lnSpc>
              <a:spcBef>
                <a:spcPct val="0"/>
              </a:spcBef>
            </a:pPr>
            <a:r>
              <a:rPr lang="en-US" sz="3800" dirty="0">
                <a:solidFill>
                  <a:srgbClr val="FFFFFF"/>
                </a:solidFill>
                <a:latin typeface="Roboto Condensed" panose="02000000000000000000"/>
              </a:rPr>
              <a:t>Премия</a:t>
            </a:r>
            <a:endParaRPr lang="ru-RU" sz="3800" dirty="0">
              <a:solidFill>
                <a:srgbClr val="FFFFFF"/>
              </a:solidFill>
              <a:latin typeface="Roboto Condensed" panose="02000000000000000000"/>
            </a:endParaRPr>
          </a:p>
          <a:p>
            <a:pPr algn="ctr">
              <a:lnSpc>
                <a:spcPts val="5185"/>
              </a:lnSpc>
              <a:spcBef>
                <a:spcPct val="0"/>
              </a:spcBef>
            </a:pPr>
            <a:r>
              <a:rPr lang="en-US" sz="3800" dirty="0">
                <a:solidFill>
                  <a:srgbClr val="FFFFFF"/>
                </a:solidFill>
                <a:latin typeface="Roboto Condensed" panose="02000000000000000000"/>
              </a:rPr>
              <a:t>в области организации массовых мероприятий</a:t>
            </a:r>
          </a:p>
          <a:p>
            <a:pPr algn="ctr">
              <a:lnSpc>
                <a:spcPts val="5185"/>
              </a:lnSpc>
              <a:spcBef>
                <a:spcPct val="0"/>
              </a:spcBef>
            </a:pPr>
            <a:r>
              <a:rPr lang="en-US" sz="3800" dirty="0">
                <a:solidFill>
                  <a:srgbClr val="FFFFFF"/>
                </a:solidFill>
                <a:latin typeface="Roboto Condensed" panose="02000000000000000000"/>
              </a:rPr>
              <a:t>«</a:t>
            </a:r>
            <a:r>
              <a:rPr lang="ru-RU" sz="3800" dirty="0">
                <a:solidFill>
                  <a:srgbClr val="FFFFFF"/>
                </a:solidFill>
                <a:latin typeface="Roboto Condensed" panose="02000000000000000000"/>
              </a:rPr>
              <a:t>Золотая Легенда</a:t>
            </a:r>
            <a:r>
              <a:rPr lang="ru-RU" sz="3800" dirty="0">
                <a:solidFill>
                  <a:srgbClr val="FFFFFF"/>
                </a:solidFill>
                <a:latin typeface="Times New Roman" panose="02020603050405020304" pitchFamily="18" charset="0"/>
                <a:cs typeface="Times New Roman" panose="02020603050405020304" pitchFamily="18" charset="0"/>
              </a:rPr>
              <a:t>. </a:t>
            </a:r>
            <a:r>
              <a:rPr lang="ru-RU" sz="3800" dirty="0">
                <a:solidFill>
                  <a:srgbClr val="FFFFFF"/>
                </a:solidFill>
                <a:latin typeface="Roboto Condensed" panose="02000000000000000000"/>
              </a:rPr>
              <a:t>Эпизод </a:t>
            </a:r>
            <a:r>
              <a:rPr lang="ru-RU" sz="3800" dirty="0">
                <a:solidFill>
                  <a:srgbClr val="FFFFFF"/>
                </a:solidFill>
                <a:latin typeface="Times New Roman" panose="02020603050405020304" pitchFamily="18" charset="0"/>
                <a:cs typeface="Times New Roman" panose="02020603050405020304" pitchFamily="18" charset="0"/>
              </a:rPr>
              <a:t>3</a:t>
            </a:r>
            <a:r>
              <a:rPr lang="en-US" sz="3800" dirty="0">
                <a:solidFill>
                  <a:srgbClr val="FFFFFF"/>
                </a:solidFill>
                <a:latin typeface="Roboto Condensed" panose="02000000000000000000"/>
              </a:rPr>
              <a:t>»</a:t>
            </a:r>
            <a:r>
              <a:rPr lang="ru-RU" sz="3800" dirty="0">
                <a:solidFill>
                  <a:srgbClr val="FFFFFF"/>
                </a:solidFill>
                <a:latin typeface="Roboto Condensed" panose="02000000000000000000"/>
              </a:rPr>
              <a:t> </a:t>
            </a:r>
            <a:endParaRPr lang="en-US" sz="3800" dirty="0">
              <a:solidFill>
                <a:srgbClr val="FFFFFF"/>
              </a:solidFill>
              <a:latin typeface="Arial" panose="020B0604020202020204" pitchFamily="34" charset="0"/>
              <a:cs typeface="Arial" panose="020B0604020202020204" pitchFamily="34" charset="0"/>
            </a:endParaRPr>
          </a:p>
        </p:txBody>
      </p:sp>
      <p:sp>
        <p:nvSpPr>
          <p:cNvPr id="11" name="Freeform 11"/>
          <p:cNvSpPr/>
          <p:nvPr/>
        </p:nvSpPr>
        <p:spPr>
          <a:xfrm>
            <a:off x="3211470" y="1988304"/>
            <a:ext cx="3548317" cy="4088194"/>
          </a:xfrm>
          <a:custGeom>
            <a:avLst/>
            <a:gdLst/>
            <a:ahLst/>
            <a:cxnLst/>
            <a:rect l="l" t="t" r="r" b="b"/>
            <a:pathLst>
              <a:path w="3548317" h="4088194">
                <a:moveTo>
                  <a:pt x="0" y="0"/>
                </a:moveTo>
                <a:lnTo>
                  <a:pt x="3548317" y="0"/>
                </a:lnTo>
                <a:lnTo>
                  <a:pt x="3548317" y="4088194"/>
                </a:lnTo>
                <a:lnTo>
                  <a:pt x="0" y="4088194"/>
                </a:lnTo>
                <a:lnTo>
                  <a:pt x="0" y="0"/>
                </a:lnTo>
                <a:close/>
              </a:path>
            </a:pathLst>
          </a:custGeom>
          <a:blipFill>
            <a:blip r:embed="rId6"/>
            <a:stretch>
              <a:fillRect r="-5819" b="-29844"/>
            </a:stretch>
          </a:blipFill>
        </p:spPr>
      </p:sp>
      <p:sp>
        <p:nvSpPr>
          <p:cNvPr id="12" name="TextBox 12"/>
          <p:cNvSpPr txBox="1"/>
          <p:nvPr/>
        </p:nvSpPr>
        <p:spPr>
          <a:xfrm>
            <a:off x="451361" y="7738360"/>
            <a:ext cx="8387839" cy="692497"/>
          </a:xfrm>
          <a:prstGeom prst="rect">
            <a:avLst/>
          </a:prstGeom>
        </p:spPr>
        <p:txBody>
          <a:bodyPr wrap="square" lIns="0" tIns="0" rIns="0" bIns="0" rtlCol="0" anchor="t">
            <a:spAutoFit/>
          </a:bodyPr>
          <a:lstStyle/>
          <a:p>
            <a:pPr algn="just">
              <a:lnSpc>
                <a:spcPts val="2690"/>
              </a:lnSpc>
            </a:pPr>
            <a:r>
              <a:rPr lang="ru-RU" sz="2360" dirty="0">
                <a:solidFill>
                  <a:srgbClr val="FFFFFF"/>
                </a:solidFill>
                <a:latin typeface="Poppins" panose="00000500000000000000"/>
              </a:rPr>
              <a:t>Режиссер мероприятия: Кузенкова Юлия Александровна</a:t>
            </a:r>
          </a:p>
          <a:p>
            <a:pPr algn="just">
              <a:lnSpc>
                <a:spcPts val="2690"/>
              </a:lnSpc>
            </a:pPr>
            <a:endParaRPr lang="en-US" sz="2360" dirty="0">
              <a:solidFill>
                <a:srgbClr val="FFFFFF"/>
              </a:solidFill>
              <a:latin typeface="Poppins" panose="00000500000000000000"/>
            </a:endParaRPr>
          </a:p>
        </p:txBody>
      </p:sp>
      <p:sp>
        <p:nvSpPr>
          <p:cNvPr id="13" name="TextBox 12"/>
          <p:cNvSpPr txBox="1"/>
          <p:nvPr/>
        </p:nvSpPr>
        <p:spPr>
          <a:xfrm>
            <a:off x="451361" y="6525857"/>
            <a:ext cx="8387839" cy="692497"/>
          </a:xfrm>
          <a:prstGeom prst="rect">
            <a:avLst/>
          </a:prstGeom>
        </p:spPr>
        <p:txBody>
          <a:bodyPr wrap="square" lIns="0" tIns="0" rIns="0" bIns="0" rtlCol="0" anchor="t">
            <a:spAutoFit/>
          </a:bodyPr>
          <a:lstStyle/>
          <a:p>
            <a:pPr algn="just">
              <a:lnSpc>
                <a:spcPts val="2690"/>
              </a:lnSpc>
            </a:pPr>
            <a:r>
              <a:rPr lang="ru-RU" sz="2360" dirty="0">
                <a:solidFill>
                  <a:srgbClr val="FFFFFF"/>
                </a:solidFill>
                <a:latin typeface="Poppins" panose="00000500000000000000"/>
              </a:rPr>
              <a:t>Название учреждения: МУК ДК «Победа», </a:t>
            </a:r>
            <a:r>
              <a:rPr lang="ru-RU" sz="2360" dirty="0" err="1">
                <a:solidFill>
                  <a:srgbClr val="FFFFFF"/>
                </a:solidFill>
                <a:latin typeface="Poppins" panose="00000500000000000000"/>
              </a:rPr>
              <a:t>дп</a:t>
            </a:r>
            <a:r>
              <a:rPr lang="ru-RU" sz="2360" dirty="0">
                <a:solidFill>
                  <a:srgbClr val="FFFFFF"/>
                </a:solidFill>
                <a:latin typeface="Poppins" panose="00000500000000000000"/>
              </a:rPr>
              <a:t> Удельная</a:t>
            </a:r>
          </a:p>
          <a:p>
            <a:pPr algn="just">
              <a:lnSpc>
                <a:spcPts val="2690"/>
              </a:lnSpc>
            </a:pPr>
            <a:endParaRPr lang="en-US" sz="2360" dirty="0">
              <a:solidFill>
                <a:srgbClr val="FFFFFF"/>
              </a:solidFill>
              <a:latin typeface="Poppins" panose="000005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10653221" y="1257299"/>
            <a:ext cx="7658132" cy="7658102"/>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sp>
      </p:grpSp>
      <p:sp>
        <p:nvSpPr>
          <p:cNvPr id="7" name="TextBox 7"/>
          <p:cNvSpPr txBox="1"/>
          <p:nvPr/>
        </p:nvSpPr>
        <p:spPr>
          <a:xfrm>
            <a:off x="1376822" y="636538"/>
            <a:ext cx="10260723" cy="7284045"/>
          </a:xfrm>
          <a:prstGeom prst="rect">
            <a:avLst/>
          </a:prstGeom>
        </p:spPr>
        <p:txBody>
          <a:bodyPr lIns="0" tIns="0" rIns="0" bIns="0" rtlCol="0" anchor="t">
            <a:spAutoFit/>
          </a:bodyPr>
          <a:lstStyle/>
          <a:p>
            <a:pPr>
              <a:lnSpc>
                <a:spcPts val="7150"/>
              </a:lnSpc>
            </a:pPr>
            <a:r>
              <a:rPr lang="en-US" sz="4000" dirty="0">
                <a:solidFill>
                  <a:schemeClr val="bg1"/>
                </a:solidFill>
                <a:latin typeface="Roboto Condensed" panose="02000000000000000000"/>
              </a:rPr>
              <a:t>НАЗВАНИЕ ПРЕДСТАВЛЕНИЯ,</a:t>
            </a:r>
          </a:p>
          <a:p>
            <a:pPr>
              <a:lnSpc>
                <a:spcPts val="7150"/>
              </a:lnSpc>
            </a:pPr>
            <a:r>
              <a:rPr lang="en-US" sz="4000" dirty="0">
                <a:solidFill>
                  <a:schemeClr val="bg1"/>
                </a:solidFill>
                <a:latin typeface="Roboto Condensed" panose="02000000000000000000"/>
              </a:rPr>
              <a:t>ДАТА И МЕСТО</a:t>
            </a:r>
            <a:r>
              <a:rPr lang="ru-RU" sz="4000" dirty="0">
                <a:solidFill>
                  <a:schemeClr val="bg1"/>
                </a:solidFill>
                <a:latin typeface="Roboto Condensed" panose="02000000000000000000"/>
              </a:rPr>
              <a:t> </a:t>
            </a:r>
            <a:r>
              <a:rPr lang="en-US" sz="4000" dirty="0">
                <a:solidFill>
                  <a:schemeClr val="bg1"/>
                </a:solidFill>
                <a:latin typeface="Roboto Condensed" panose="02000000000000000000"/>
              </a:rPr>
              <a:t>ЕГО ПРОВЕДЕНИЯ</a:t>
            </a:r>
            <a:endParaRPr lang="ru-RU" sz="4000" dirty="0">
              <a:solidFill>
                <a:schemeClr val="bg1"/>
              </a:solidFill>
              <a:latin typeface="Roboto Condensed" panose="02000000000000000000"/>
            </a:endParaRPr>
          </a:p>
          <a:p>
            <a:pPr>
              <a:lnSpc>
                <a:spcPts val="7150"/>
              </a:lnSpc>
            </a:pPr>
            <a:endParaRPr lang="ru-RU" sz="4000" dirty="0">
              <a:solidFill>
                <a:schemeClr val="bg1"/>
              </a:solidFill>
              <a:latin typeface="Roboto Condensed" panose="02000000000000000000"/>
            </a:endParaRPr>
          </a:p>
          <a:p>
            <a:pPr>
              <a:lnSpc>
                <a:spcPts val="7150"/>
              </a:lnSpc>
            </a:pPr>
            <a:r>
              <a:rPr lang="ru-RU" sz="4000" dirty="0">
                <a:solidFill>
                  <a:schemeClr val="bg1"/>
                </a:solidFill>
                <a:latin typeface="Tahoma" panose="020B0604030504040204" pitchFamily="34" charset="0"/>
                <a:ea typeface="Tahoma" panose="020B0604030504040204" pitchFamily="34" charset="0"/>
                <a:cs typeface="Tahoma" panose="020B0604030504040204" pitchFamily="34" charset="0"/>
              </a:rPr>
              <a:t>Авторский спектакль «Костюм Отца»</a:t>
            </a:r>
          </a:p>
          <a:p>
            <a:pPr>
              <a:lnSpc>
                <a:spcPts val="7150"/>
              </a:lnSpc>
            </a:pPr>
            <a:endParaRPr lang="ru-RU"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ts val="7150"/>
              </a:lnSpc>
            </a:pPr>
            <a:r>
              <a:rPr lang="ru-RU" sz="4000" dirty="0">
                <a:solidFill>
                  <a:schemeClr val="bg1"/>
                </a:solidFill>
                <a:latin typeface="Tahoma" panose="020B0604030504040204" pitchFamily="34" charset="0"/>
                <a:ea typeface="Tahoma" panose="020B0604030504040204" pitchFamily="34" charset="0"/>
                <a:cs typeface="Tahoma" panose="020B0604030504040204" pitchFamily="34" charset="0"/>
              </a:rPr>
              <a:t>10 мая, 11 мая, 21 мая 2025 года</a:t>
            </a:r>
          </a:p>
          <a:p>
            <a:pPr>
              <a:lnSpc>
                <a:spcPts val="7150"/>
              </a:lnSpc>
            </a:pPr>
            <a:endParaRPr lang="ru-RU"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ts val="7150"/>
              </a:lnSpc>
            </a:pPr>
            <a:r>
              <a:rPr lang="ru-RU" sz="4000" dirty="0">
                <a:solidFill>
                  <a:schemeClr val="bg1"/>
                </a:solidFill>
                <a:latin typeface="Tahoma" panose="020B0604030504040204" pitchFamily="34" charset="0"/>
                <a:ea typeface="Tahoma" panose="020B0604030504040204" pitchFamily="34" charset="0"/>
                <a:cs typeface="Tahoma" panose="020B0604030504040204" pitchFamily="34" charset="0"/>
              </a:rPr>
              <a:t>Дворец культуры «Победа», </a:t>
            </a:r>
            <a:r>
              <a:rPr lang="ru-RU" sz="4000" dirty="0" err="1">
                <a:solidFill>
                  <a:schemeClr val="bg1"/>
                </a:solidFill>
                <a:latin typeface="Tahoma" panose="020B0604030504040204" pitchFamily="34" charset="0"/>
                <a:ea typeface="Tahoma" panose="020B0604030504040204" pitchFamily="34" charset="0"/>
                <a:cs typeface="Tahoma" panose="020B0604030504040204" pitchFamily="34" charset="0"/>
              </a:rPr>
              <a:t>дп</a:t>
            </a:r>
            <a:r>
              <a:rPr lang="ru-RU" sz="4000" dirty="0">
                <a:solidFill>
                  <a:schemeClr val="bg1"/>
                </a:solidFill>
                <a:latin typeface="Tahoma" panose="020B0604030504040204" pitchFamily="34" charset="0"/>
                <a:ea typeface="Tahoma" panose="020B0604030504040204" pitchFamily="34" charset="0"/>
                <a:cs typeface="Tahoma" panose="020B0604030504040204" pitchFamily="34" charset="0"/>
              </a:rPr>
              <a:t> Удельная</a:t>
            </a: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8"/>
          <p:cNvSpPr/>
          <p:nvPr/>
        </p:nvSpPr>
        <p:spPr>
          <a:xfrm rot="-1025550">
            <a:off x="10266424" y="7343310"/>
            <a:ext cx="8777648" cy="3253125"/>
          </a:xfrm>
          <a:custGeom>
            <a:avLst/>
            <a:gdLst/>
            <a:ahLst/>
            <a:cxnLst/>
            <a:rect l="l" t="t" r="r" b="b"/>
            <a:pathLst>
              <a:path w="10320531" h="3328371">
                <a:moveTo>
                  <a:pt x="0" y="0"/>
                </a:moveTo>
                <a:lnTo>
                  <a:pt x="10320531" y="0"/>
                </a:lnTo>
                <a:lnTo>
                  <a:pt x="10320531" y="3328371"/>
                </a:lnTo>
                <a:lnTo>
                  <a:pt x="0" y="3328371"/>
                </a:lnTo>
                <a:lnTo>
                  <a:pt x="0" y="0"/>
                </a:lnTo>
                <a:close/>
              </a:path>
            </a:pathLst>
          </a:custGeom>
          <a:blipFill>
            <a:blip r:embed="rId5"/>
            <a:stretch>
              <a:fillRect/>
            </a:stretch>
          </a:blipFill>
        </p:spPr>
      </p:sp>
      <p:sp>
        <p:nvSpPr>
          <p:cNvPr id="9" name="Freeform 9"/>
          <p:cNvSpPr/>
          <p:nvPr/>
        </p:nvSpPr>
        <p:spPr>
          <a:xfrm rot="670026" flipV="1">
            <a:off x="9490962" y="-104318"/>
            <a:ext cx="9080848" cy="3328371"/>
          </a:xfrm>
          <a:custGeom>
            <a:avLst/>
            <a:gdLst/>
            <a:ahLst/>
            <a:cxnLst/>
            <a:rect l="l" t="t" r="r" b="b"/>
            <a:pathLst>
              <a:path w="10320531" h="3328371">
                <a:moveTo>
                  <a:pt x="0" y="3328372"/>
                </a:moveTo>
                <a:lnTo>
                  <a:pt x="10320530" y="3328372"/>
                </a:lnTo>
                <a:lnTo>
                  <a:pt x="10320530" y="0"/>
                </a:lnTo>
                <a:lnTo>
                  <a:pt x="0" y="0"/>
                </a:lnTo>
                <a:lnTo>
                  <a:pt x="0" y="3328372"/>
                </a:lnTo>
                <a:close/>
              </a:path>
            </a:pathLst>
          </a:custGeom>
          <a:blipFill>
            <a:blip r:embed="rId5"/>
            <a:stretch>
              <a:fillRect/>
            </a:stretch>
          </a:blipFill>
        </p:spPr>
      </p:sp>
      <p:grpSp>
        <p:nvGrpSpPr>
          <p:cNvPr id="10" name="Group 10"/>
          <p:cNvGrpSpPr/>
          <p:nvPr/>
        </p:nvGrpSpPr>
        <p:grpSpPr>
          <a:xfrm>
            <a:off x="831235" y="8807372"/>
            <a:ext cx="216059" cy="216058"/>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2" name="Group 12"/>
          <p:cNvGrpSpPr/>
          <p:nvPr/>
        </p:nvGrpSpPr>
        <p:grpSpPr>
          <a:xfrm>
            <a:off x="831235" y="9150271"/>
            <a:ext cx="216059" cy="216058"/>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4" name="Group 14"/>
          <p:cNvGrpSpPr/>
          <p:nvPr/>
        </p:nvGrpSpPr>
        <p:grpSpPr>
          <a:xfrm>
            <a:off x="831235" y="9505734"/>
            <a:ext cx="216059" cy="216058"/>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19" name="Текстовое поле 18"/>
          <p:cNvSpPr txBox="1"/>
          <p:nvPr/>
        </p:nvSpPr>
        <p:spPr>
          <a:xfrm>
            <a:off x="1701800" y="3883660"/>
            <a:ext cx="8280400" cy="4483100"/>
          </a:xfrm>
          <a:prstGeom prst="rect">
            <a:avLst/>
          </a:prstGeom>
          <a:noFill/>
        </p:spPr>
        <p:txBody>
          <a:bodyPr wrap="square" rtlCol="0">
            <a:noAutofit/>
          </a:bodyPr>
          <a:lstStyle/>
          <a:p>
            <a:endParaRPr lang="ru-RU"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10653221" y="1257299"/>
            <a:ext cx="7658132" cy="7658102"/>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sp>
      </p:grpSp>
      <p:sp>
        <p:nvSpPr>
          <p:cNvPr id="7" name="TextBox 7"/>
          <p:cNvSpPr txBox="1"/>
          <p:nvPr/>
        </p:nvSpPr>
        <p:spPr>
          <a:xfrm>
            <a:off x="1376822" y="636538"/>
            <a:ext cx="10260723" cy="1022716"/>
          </a:xfrm>
          <a:prstGeom prst="rect">
            <a:avLst/>
          </a:prstGeom>
        </p:spPr>
        <p:txBody>
          <a:bodyPr wrap="square" lIns="0" tIns="0" rIns="0" bIns="0" rtlCol="0" anchor="t">
            <a:spAutoFit/>
          </a:bodyPr>
          <a:lstStyle/>
          <a:p>
            <a:pPr>
              <a:lnSpc>
                <a:spcPts val="9280"/>
              </a:lnSpc>
            </a:pPr>
            <a:r>
              <a:rPr lang="en-US" sz="4000" dirty="0">
                <a:solidFill>
                  <a:schemeClr val="bg1"/>
                </a:solidFill>
                <a:latin typeface="Roboto Condensed" panose="02000000000000000000"/>
              </a:rPr>
              <a:t>ЦЕЛИ, ЗАДАЧИ</a:t>
            </a:r>
            <a:endParaRPr lang="ru-RU" sz="4000" dirty="0">
              <a:solidFill>
                <a:schemeClr val="bg1"/>
              </a:solidFill>
              <a:latin typeface="Roboto Condensed" panose="02000000000000000000"/>
            </a:endParaRPr>
          </a:p>
        </p:txBody>
      </p:sp>
      <p:sp>
        <p:nvSpPr>
          <p:cNvPr id="8" name="Freeform 8"/>
          <p:cNvSpPr/>
          <p:nvPr/>
        </p:nvSpPr>
        <p:spPr>
          <a:xfrm rot="-1025550">
            <a:off x="10266424" y="7343310"/>
            <a:ext cx="8777648" cy="3253125"/>
          </a:xfrm>
          <a:custGeom>
            <a:avLst/>
            <a:gdLst/>
            <a:ahLst/>
            <a:cxnLst/>
            <a:rect l="l" t="t" r="r" b="b"/>
            <a:pathLst>
              <a:path w="10320531" h="3328371">
                <a:moveTo>
                  <a:pt x="0" y="0"/>
                </a:moveTo>
                <a:lnTo>
                  <a:pt x="10320531" y="0"/>
                </a:lnTo>
                <a:lnTo>
                  <a:pt x="10320531" y="3328371"/>
                </a:lnTo>
                <a:lnTo>
                  <a:pt x="0" y="3328371"/>
                </a:lnTo>
                <a:lnTo>
                  <a:pt x="0" y="0"/>
                </a:lnTo>
                <a:close/>
              </a:path>
            </a:pathLst>
          </a:custGeom>
          <a:blipFill>
            <a:blip r:embed="rId5"/>
            <a:stretch>
              <a:fillRect/>
            </a:stretch>
          </a:blipFill>
        </p:spPr>
      </p:sp>
      <p:sp>
        <p:nvSpPr>
          <p:cNvPr id="9" name="Freeform 9"/>
          <p:cNvSpPr/>
          <p:nvPr/>
        </p:nvSpPr>
        <p:spPr>
          <a:xfrm rot="670026" flipV="1">
            <a:off x="9490962" y="-104318"/>
            <a:ext cx="9080848" cy="3328371"/>
          </a:xfrm>
          <a:custGeom>
            <a:avLst/>
            <a:gdLst/>
            <a:ahLst/>
            <a:cxnLst/>
            <a:rect l="l" t="t" r="r" b="b"/>
            <a:pathLst>
              <a:path w="10320531" h="3328371">
                <a:moveTo>
                  <a:pt x="0" y="3328372"/>
                </a:moveTo>
                <a:lnTo>
                  <a:pt x="10320530" y="3328372"/>
                </a:lnTo>
                <a:lnTo>
                  <a:pt x="10320530" y="0"/>
                </a:lnTo>
                <a:lnTo>
                  <a:pt x="0" y="0"/>
                </a:lnTo>
                <a:lnTo>
                  <a:pt x="0" y="3328372"/>
                </a:lnTo>
                <a:close/>
              </a:path>
            </a:pathLst>
          </a:custGeom>
          <a:blipFill>
            <a:blip r:embed="rId5"/>
            <a:stretch>
              <a:fillRect/>
            </a:stretch>
          </a:blipFill>
        </p:spPr>
      </p:sp>
      <p:grpSp>
        <p:nvGrpSpPr>
          <p:cNvPr id="10" name="Group 10"/>
          <p:cNvGrpSpPr/>
          <p:nvPr/>
        </p:nvGrpSpPr>
        <p:grpSpPr>
          <a:xfrm>
            <a:off x="831235" y="8807372"/>
            <a:ext cx="216059" cy="216058"/>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2" name="Group 12"/>
          <p:cNvGrpSpPr/>
          <p:nvPr/>
        </p:nvGrpSpPr>
        <p:grpSpPr>
          <a:xfrm>
            <a:off x="831235" y="9150271"/>
            <a:ext cx="216059" cy="216058"/>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4" name="Group 14"/>
          <p:cNvGrpSpPr/>
          <p:nvPr/>
        </p:nvGrpSpPr>
        <p:grpSpPr>
          <a:xfrm>
            <a:off x="831235" y="9505734"/>
            <a:ext cx="216059" cy="216058"/>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19" name="Текстовое поле 18"/>
          <p:cNvSpPr txBox="1"/>
          <p:nvPr/>
        </p:nvSpPr>
        <p:spPr>
          <a:xfrm>
            <a:off x="1647786" y="2295791"/>
            <a:ext cx="8485286" cy="7209943"/>
          </a:xfrm>
          <a:prstGeom prst="rect">
            <a:avLst/>
          </a:prstGeom>
          <a:noFill/>
        </p:spPr>
        <p:txBody>
          <a:bodyPr wrap="square" rtlCol="0">
            <a:noAutofit/>
          </a:bodyPr>
          <a:lstStyle/>
          <a:p>
            <a:r>
              <a:rPr lang="ru-RU" sz="2800" dirty="0">
                <a:solidFill>
                  <a:schemeClr val="bg1"/>
                </a:solidFill>
              </a:rPr>
              <a:t>Цели: воспитание патриотизма, развитие и сохранение семейных ценностей, любовь к родине, живой интерес к её богатой истории, взаимодействие разных поколений в сотворчестве, бережное сохранение памяти о подвигах героев ВОВ.</a:t>
            </a:r>
          </a:p>
          <a:p>
            <a:endParaRPr lang="ru-RU" altLang="en-US" sz="2800" dirty="0">
              <a:solidFill>
                <a:schemeClr val="bg1"/>
              </a:solidFill>
            </a:endParaRPr>
          </a:p>
          <a:p>
            <a:r>
              <a:rPr lang="ru-RU" altLang="en-US" sz="2800" dirty="0">
                <a:solidFill>
                  <a:schemeClr val="bg1"/>
                </a:solidFill>
              </a:rPr>
              <a:t>Задачи: </a:t>
            </a:r>
          </a:p>
          <a:p>
            <a:r>
              <a:rPr lang="ru-RU" altLang="en-US" sz="2800" dirty="0">
                <a:solidFill>
                  <a:schemeClr val="bg1"/>
                </a:solidFill>
              </a:rPr>
              <a:t>1. Образовательные: передача исторической информации о ВОВ </a:t>
            </a:r>
          </a:p>
          <a:p>
            <a:r>
              <a:rPr lang="ru-RU" altLang="en-US" sz="2800" dirty="0">
                <a:solidFill>
                  <a:schemeClr val="bg1"/>
                </a:solidFill>
              </a:rPr>
              <a:t>2. Развивающие: развитие творческих способностей, умение анализировать и понимать. </a:t>
            </a:r>
          </a:p>
          <a:p>
            <a:r>
              <a:rPr lang="ru-RU" altLang="en-US" sz="2800" dirty="0">
                <a:solidFill>
                  <a:schemeClr val="bg1"/>
                </a:solidFill>
              </a:rPr>
              <a:t>3. Воспитательные: формирование нравственных качеств, сопереживание и понимание трагизма ВОВ. </a:t>
            </a:r>
          </a:p>
          <a:p>
            <a:r>
              <a:rPr lang="ru-RU" altLang="en-US" sz="2800" dirty="0">
                <a:solidFill>
                  <a:schemeClr val="bg1"/>
                </a:solidFill>
              </a:rPr>
              <a:t>4. Сохранение памяти: память о войне и ее героях не должна быть забыта будущими поколениями</a:t>
            </a:r>
          </a:p>
        </p:txBody>
      </p:sp>
    </p:spTree>
    <p:extLst>
      <p:ext uri="{BB962C8B-B14F-4D97-AF65-F5344CB8AC3E}">
        <p14:creationId xmlns:p14="http://schemas.microsoft.com/office/powerpoint/2010/main" val="421770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10653221" y="1257299"/>
            <a:ext cx="7658132" cy="7658102"/>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sp>
      </p:grpSp>
      <p:sp>
        <p:nvSpPr>
          <p:cNvPr id="7" name="TextBox 7"/>
          <p:cNvSpPr txBox="1"/>
          <p:nvPr/>
        </p:nvSpPr>
        <p:spPr>
          <a:xfrm>
            <a:off x="1376822" y="636538"/>
            <a:ext cx="10260723" cy="2308324"/>
          </a:xfrm>
          <a:prstGeom prst="rect">
            <a:avLst/>
          </a:prstGeom>
        </p:spPr>
        <p:txBody>
          <a:bodyPr lIns="0" tIns="0" rIns="0" bIns="0" rtlCol="0" anchor="t">
            <a:spAutoFit/>
          </a:bodyPr>
          <a:lstStyle/>
          <a:p>
            <a:pPr>
              <a:lnSpc>
                <a:spcPts val="6020"/>
              </a:lnSpc>
            </a:pPr>
            <a:r>
              <a:rPr lang="en-US" sz="4000" dirty="0">
                <a:solidFill>
                  <a:schemeClr val="bg1"/>
                </a:solidFill>
                <a:latin typeface="Roboto Condensed" panose="02000000000000000000"/>
              </a:rPr>
              <a:t>ОПИСАНИЕ,</a:t>
            </a:r>
            <a:endParaRPr lang="ru-RU" sz="4000" dirty="0">
              <a:solidFill>
                <a:schemeClr val="bg1"/>
              </a:solidFill>
              <a:latin typeface="Roboto Condensed" panose="02000000000000000000"/>
            </a:endParaRPr>
          </a:p>
          <a:p>
            <a:pPr>
              <a:lnSpc>
                <a:spcPts val="6020"/>
              </a:lnSpc>
            </a:pPr>
            <a:r>
              <a:rPr lang="en-US" sz="4000" dirty="0">
                <a:solidFill>
                  <a:schemeClr val="bg1"/>
                </a:solidFill>
                <a:latin typeface="Roboto Condensed" panose="02000000000000000000"/>
              </a:rPr>
              <a:t>ОСНОВНЫЕ МЫСЛИ,</a:t>
            </a:r>
            <a:endParaRPr lang="ru-RU" sz="4000" dirty="0">
              <a:solidFill>
                <a:schemeClr val="bg1"/>
              </a:solidFill>
              <a:latin typeface="Roboto Condensed" panose="02000000000000000000"/>
            </a:endParaRPr>
          </a:p>
          <a:p>
            <a:pPr>
              <a:lnSpc>
                <a:spcPts val="6020"/>
              </a:lnSpc>
            </a:pPr>
            <a:r>
              <a:rPr lang="en-US" sz="4000" dirty="0">
                <a:solidFill>
                  <a:schemeClr val="bg1"/>
                </a:solidFill>
                <a:latin typeface="Roboto Condensed" panose="02000000000000000000"/>
              </a:rPr>
              <a:t>ЗАЛОЖЕННЫЕ В </a:t>
            </a:r>
            <a:r>
              <a:rPr lang="ru-RU" sz="4000" dirty="0">
                <a:solidFill>
                  <a:schemeClr val="bg1"/>
                </a:solidFill>
                <a:latin typeface="Roboto Condensed" panose="02000000000000000000"/>
              </a:rPr>
              <a:t>ОСНОВУ</a:t>
            </a:r>
            <a:r>
              <a:rPr lang="en-US" sz="4000" dirty="0">
                <a:solidFill>
                  <a:schemeClr val="bg1"/>
                </a:solidFill>
                <a:latin typeface="Roboto Condensed" panose="02000000000000000000"/>
              </a:rPr>
              <a:t> МЕРОПРИЯТИЯ</a:t>
            </a:r>
          </a:p>
        </p:txBody>
      </p:sp>
      <p:sp>
        <p:nvSpPr>
          <p:cNvPr id="8" name="Freeform 8"/>
          <p:cNvSpPr/>
          <p:nvPr/>
        </p:nvSpPr>
        <p:spPr>
          <a:xfrm rot="-1025550">
            <a:off x="10266424" y="7343310"/>
            <a:ext cx="8777648" cy="3253125"/>
          </a:xfrm>
          <a:custGeom>
            <a:avLst/>
            <a:gdLst/>
            <a:ahLst/>
            <a:cxnLst/>
            <a:rect l="l" t="t" r="r" b="b"/>
            <a:pathLst>
              <a:path w="10320531" h="3328371">
                <a:moveTo>
                  <a:pt x="0" y="0"/>
                </a:moveTo>
                <a:lnTo>
                  <a:pt x="10320531" y="0"/>
                </a:lnTo>
                <a:lnTo>
                  <a:pt x="10320531" y="3328371"/>
                </a:lnTo>
                <a:lnTo>
                  <a:pt x="0" y="3328371"/>
                </a:lnTo>
                <a:lnTo>
                  <a:pt x="0" y="0"/>
                </a:lnTo>
                <a:close/>
              </a:path>
            </a:pathLst>
          </a:custGeom>
          <a:blipFill>
            <a:blip r:embed="rId5"/>
            <a:stretch>
              <a:fillRect/>
            </a:stretch>
          </a:blipFill>
        </p:spPr>
      </p:sp>
      <p:sp>
        <p:nvSpPr>
          <p:cNvPr id="9" name="Freeform 9"/>
          <p:cNvSpPr/>
          <p:nvPr/>
        </p:nvSpPr>
        <p:spPr>
          <a:xfrm rot="670026" flipV="1">
            <a:off x="9490962" y="-104318"/>
            <a:ext cx="9080848" cy="3328371"/>
          </a:xfrm>
          <a:custGeom>
            <a:avLst/>
            <a:gdLst/>
            <a:ahLst/>
            <a:cxnLst/>
            <a:rect l="l" t="t" r="r" b="b"/>
            <a:pathLst>
              <a:path w="10320531" h="3328371">
                <a:moveTo>
                  <a:pt x="0" y="3328372"/>
                </a:moveTo>
                <a:lnTo>
                  <a:pt x="10320530" y="3328372"/>
                </a:lnTo>
                <a:lnTo>
                  <a:pt x="10320530" y="0"/>
                </a:lnTo>
                <a:lnTo>
                  <a:pt x="0" y="0"/>
                </a:lnTo>
                <a:lnTo>
                  <a:pt x="0" y="3328372"/>
                </a:lnTo>
                <a:close/>
              </a:path>
            </a:pathLst>
          </a:custGeom>
          <a:blipFill>
            <a:blip r:embed="rId5"/>
            <a:stretch>
              <a:fillRect/>
            </a:stretch>
          </a:blipFill>
        </p:spPr>
      </p:sp>
      <p:grpSp>
        <p:nvGrpSpPr>
          <p:cNvPr id="10" name="Group 10"/>
          <p:cNvGrpSpPr/>
          <p:nvPr/>
        </p:nvGrpSpPr>
        <p:grpSpPr>
          <a:xfrm>
            <a:off x="831235" y="8807372"/>
            <a:ext cx="216059" cy="216058"/>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2" name="Group 12"/>
          <p:cNvGrpSpPr/>
          <p:nvPr/>
        </p:nvGrpSpPr>
        <p:grpSpPr>
          <a:xfrm>
            <a:off x="831235" y="9150271"/>
            <a:ext cx="216059" cy="216058"/>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4" name="Group 14"/>
          <p:cNvGrpSpPr/>
          <p:nvPr/>
        </p:nvGrpSpPr>
        <p:grpSpPr>
          <a:xfrm>
            <a:off x="831235" y="9505734"/>
            <a:ext cx="216059" cy="216058"/>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19" name="Текстовое поле 18"/>
          <p:cNvSpPr txBox="1"/>
          <p:nvPr/>
        </p:nvSpPr>
        <p:spPr>
          <a:xfrm>
            <a:off x="1047294" y="2944862"/>
            <a:ext cx="9928186" cy="6705600"/>
          </a:xfrm>
          <a:prstGeom prst="rect">
            <a:avLst/>
          </a:prstGeom>
          <a:noFill/>
        </p:spPr>
        <p:txBody>
          <a:bodyPr wrap="square" rtlCol="0">
            <a:noAutofit/>
          </a:bodyPr>
          <a:lstStyle/>
          <a:p>
            <a:r>
              <a:rPr lang="ru-RU" altLang="en-US" dirty="0">
                <a:solidFill>
                  <a:schemeClr val="bg1"/>
                </a:solidFill>
              </a:rPr>
              <a:t>Авторский проект, посвящённый 80-летию Победы советского народа против немецко-фашистских захватчиков. </a:t>
            </a:r>
          </a:p>
          <a:p>
            <a:r>
              <a:rPr lang="ru-RU" altLang="en-US" dirty="0">
                <a:solidFill>
                  <a:schemeClr val="bg1"/>
                </a:solidFill>
              </a:rPr>
              <a:t>Короткие истории о Том времени.</a:t>
            </a:r>
          </a:p>
          <a:p>
            <a:r>
              <a:rPr lang="ru-RU" altLang="en-US" dirty="0">
                <a:solidFill>
                  <a:schemeClr val="bg1"/>
                </a:solidFill>
              </a:rPr>
              <a:t>Именно сейчас так важно вспомнить о наших предках, о наших героях которые были в каждой семье.</a:t>
            </a:r>
          </a:p>
          <a:p>
            <a:r>
              <a:rPr lang="ru-RU" altLang="en-US" dirty="0">
                <a:solidFill>
                  <a:schemeClr val="bg1"/>
                </a:solidFill>
              </a:rPr>
              <a:t>Как они прожили это время, что давало им силы, что вдохновляло и наполняло их сердца? Дети, женщины, мужчины - у каждого был свой путь свои переживания.</a:t>
            </a:r>
          </a:p>
          <a:p>
            <a:r>
              <a:rPr lang="ru-RU" altLang="en-US" dirty="0">
                <a:solidFill>
                  <a:schemeClr val="bg1"/>
                </a:solidFill>
              </a:rPr>
              <a:t>Кто же они, герои - титаны и в чем их сила ?</a:t>
            </a:r>
          </a:p>
          <a:p>
            <a:r>
              <a:rPr lang="ru-RU" altLang="en-US" dirty="0">
                <a:solidFill>
                  <a:schemeClr val="bg1"/>
                </a:solidFill>
              </a:rPr>
              <a:t>Костюм отца - это символ любви, веры и надежды.</a:t>
            </a:r>
          </a:p>
          <a:p>
            <a:r>
              <a:rPr lang="ru-RU" altLang="en-US" dirty="0">
                <a:solidFill>
                  <a:schemeClr val="bg1"/>
                </a:solidFill>
              </a:rPr>
              <a:t>Сюжет переносит зрителей в эпоху военных лет Великой Отечественной войны, но истории, звучащие в стихах и прозе, – это истории о жизни, любви и ценностях, которые существуют вне времени и объединяют людей всех эпох. </a:t>
            </a:r>
          </a:p>
          <a:p>
            <a:r>
              <a:rPr lang="ru-RU" altLang="en-US" dirty="0">
                <a:solidFill>
                  <a:schemeClr val="bg1"/>
                </a:solidFill>
              </a:rPr>
              <a:t>В проекте приняли участие люди разных поколений - дети от 5 лет, подростки, молодежь, люди среднего поколения, пожилые люди, дети войны. </a:t>
            </a:r>
          </a:p>
          <a:p>
            <a:r>
              <a:rPr lang="ru-RU" altLang="en-US" dirty="0">
                <a:solidFill>
                  <a:schemeClr val="bg1"/>
                </a:solidFill>
              </a:rPr>
              <a:t>Участники спектакля глубоко погрузились в историю 20 века - они изучали не только исторические события этого периода, но и узнавали ответы на разные темы:</a:t>
            </a:r>
          </a:p>
          <a:p>
            <a:r>
              <a:rPr lang="ru-RU" altLang="en-US" dirty="0">
                <a:solidFill>
                  <a:schemeClr val="bg1"/>
                </a:solidFill>
              </a:rPr>
              <a:t>бытовые нравы, музыку, стиль одежды, причёски, вкусы и нравственные ценности и качества советских людей. </a:t>
            </a:r>
          </a:p>
          <a:p>
            <a:r>
              <a:rPr lang="ru-RU" altLang="en-US" dirty="0">
                <a:solidFill>
                  <a:schemeClr val="bg1"/>
                </a:solidFill>
              </a:rPr>
              <a:t>Актёры специально учились маршировать правильно носить военную форму, танцевать вальс, петь частушки, изучали танго 40х годов. Был подготовлен большой визуальный ряд фото, видео архивов этого периода, прочитано и изучено большое количество реальных истории от первых лиц. </a:t>
            </a:r>
          </a:p>
          <a:p>
            <a:r>
              <a:rPr lang="ru-RU" altLang="en-US" dirty="0">
                <a:solidFill>
                  <a:schemeClr val="bg1"/>
                </a:solidFill>
              </a:rPr>
              <a:t>Каждый из участников проекта проживал на себе чувства, эмоции и суть жизни советского человека. </a:t>
            </a:r>
          </a:p>
        </p:txBody>
      </p:sp>
    </p:spTree>
    <p:extLst>
      <p:ext uri="{BB962C8B-B14F-4D97-AF65-F5344CB8AC3E}">
        <p14:creationId xmlns:p14="http://schemas.microsoft.com/office/powerpoint/2010/main" val="378461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10653221" y="1257299"/>
            <a:ext cx="7658132" cy="7658102"/>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sp>
      </p:grpSp>
      <p:sp>
        <p:nvSpPr>
          <p:cNvPr id="7" name="TextBox 7"/>
          <p:cNvSpPr txBox="1"/>
          <p:nvPr/>
        </p:nvSpPr>
        <p:spPr>
          <a:xfrm>
            <a:off x="1376822" y="636538"/>
            <a:ext cx="10260723" cy="1962076"/>
          </a:xfrm>
          <a:prstGeom prst="rect">
            <a:avLst/>
          </a:prstGeom>
        </p:spPr>
        <p:txBody>
          <a:bodyPr lIns="0" tIns="0" rIns="0" bIns="0" rtlCol="0" anchor="t">
            <a:spAutoFit/>
          </a:bodyPr>
          <a:lstStyle/>
          <a:p>
            <a:pPr>
              <a:lnSpc>
                <a:spcPts val="5075"/>
              </a:lnSpc>
            </a:pPr>
            <a:r>
              <a:rPr lang="en-US" sz="4000" dirty="0">
                <a:solidFill>
                  <a:schemeClr val="bg1"/>
                </a:solidFill>
                <a:latin typeface="Roboto Condensed" panose="02000000000000000000"/>
              </a:rPr>
              <a:t>ЦИФРОВЫЕ ПОКАЗАТЕЛИ ПРОЕКТА</a:t>
            </a:r>
            <a:r>
              <a:rPr lang="ru-RU" sz="4000" dirty="0">
                <a:solidFill>
                  <a:schemeClr val="bg1"/>
                </a:solidFill>
                <a:latin typeface="Times New Roman" panose="02020603050405020304" pitchFamily="18" charset="0"/>
                <a:cs typeface="Times New Roman" panose="02020603050405020304" pitchFamily="18" charset="0"/>
              </a:rPr>
              <a:t>:</a:t>
            </a:r>
          </a:p>
          <a:p>
            <a:pPr>
              <a:lnSpc>
                <a:spcPts val="5075"/>
              </a:lnSpc>
            </a:pPr>
            <a:r>
              <a:rPr lang="en-US" sz="3000" dirty="0">
                <a:solidFill>
                  <a:schemeClr val="bg1"/>
                </a:solidFill>
                <a:latin typeface="Roboto Condensed" panose="02000000000000000000"/>
              </a:rPr>
              <a:t>КОЛИЧЕСТВО УЧАСТНИКОВ,</a:t>
            </a:r>
            <a:r>
              <a:rPr lang="ru-RU" sz="3000" dirty="0">
                <a:solidFill>
                  <a:schemeClr val="bg1"/>
                </a:solidFill>
                <a:latin typeface="Roboto Condensed" panose="02000000000000000000"/>
              </a:rPr>
              <a:t> </a:t>
            </a:r>
            <a:r>
              <a:rPr lang="en-US" sz="3000" dirty="0">
                <a:solidFill>
                  <a:schemeClr val="bg1"/>
                </a:solidFill>
                <a:latin typeface="Roboto Condensed" panose="02000000000000000000"/>
              </a:rPr>
              <a:t>ЗРИТЕЛЕЙ</a:t>
            </a:r>
            <a:endParaRPr lang="ru-RU" sz="3000" dirty="0">
              <a:solidFill>
                <a:schemeClr val="bg1"/>
              </a:solidFill>
              <a:latin typeface="Roboto Condensed" panose="02000000000000000000"/>
            </a:endParaRPr>
          </a:p>
          <a:p>
            <a:pPr>
              <a:lnSpc>
                <a:spcPts val="5075"/>
              </a:lnSpc>
            </a:pPr>
            <a:r>
              <a:rPr lang="en-US" sz="3000" dirty="0">
                <a:solidFill>
                  <a:schemeClr val="bg1"/>
                </a:solidFill>
                <a:latin typeface="Roboto Condensed" panose="02000000000000000000"/>
              </a:rPr>
              <a:t>И ДРУГИЕ</a:t>
            </a:r>
            <a:r>
              <a:rPr lang="ru-RU" sz="3000" dirty="0">
                <a:solidFill>
                  <a:schemeClr val="bg1"/>
                </a:solidFill>
                <a:latin typeface="Roboto Condensed" panose="02000000000000000000"/>
              </a:rPr>
              <a:t> </a:t>
            </a:r>
            <a:r>
              <a:rPr lang="en-US" sz="3000" dirty="0">
                <a:solidFill>
                  <a:schemeClr val="bg1"/>
                </a:solidFill>
                <a:latin typeface="Roboto Condensed" panose="02000000000000000000"/>
              </a:rPr>
              <a:t>КОЛИЧЕСТВЕННЫЕ ПОКАЗАТЕЛИ</a:t>
            </a:r>
          </a:p>
        </p:txBody>
      </p:sp>
      <p:sp>
        <p:nvSpPr>
          <p:cNvPr id="8" name="Freeform 8"/>
          <p:cNvSpPr/>
          <p:nvPr/>
        </p:nvSpPr>
        <p:spPr>
          <a:xfrm rot="-1025550">
            <a:off x="10266424" y="7343310"/>
            <a:ext cx="8777648" cy="3253125"/>
          </a:xfrm>
          <a:custGeom>
            <a:avLst/>
            <a:gdLst/>
            <a:ahLst/>
            <a:cxnLst/>
            <a:rect l="l" t="t" r="r" b="b"/>
            <a:pathLst>
              <a:path w="10320531" h="3328371">
                <a:moveTo>
                  <a:pt x="0" y="0"/>
                </a:moveTo>
                <a:lnTo>
                  <a:pt x="10320531" y="0"/>
                </a:lnTo>
                <a:lnTo>
                  <a:pt x="10320531" y="3328371"/>
                </a:lnTo>
                <a:lnTo>
                  <a:pt x="0" y="3328371"/>
                </a:lnTo>
                <a:lnTo>
                  <a:pt x="0" y="0"/>
                </a:lnTo>
                <a:close/>
              </a:path>
            </a:pathLst>
          </a:custGeom>
          <a:blipFill>
            <a:blip r:embed="rId5"/>
            <a:stretch>
              <a:fillRect/>
            </a:stretch>
          </a:blipFill>
        </p:spPr>
      </p:sp>
      <p:sp>
        <p:nvSpPr>
          <p:cNvPr id="9" name="Freeform 9"/>
          <p:cNvSpPr/>
          <p:nvPr/>
        </p:nvSpPr>
        <p:spPr>
          <a:xfrm rot="670026" flipV="1">
            <a:off x="9490962" y="-104318"/>
            <a:ext cx="9080848" cy="3328371"/>
          </a:xfrm>
          <a:custGeom>
            <a:avLst/>
            <a:gdLst/>
            <a:ahLst/>
            <a:cxnLst/>
            <a:rect l="l" t="t" r="r" b="b"/>
            <a:pathLst>
              <a:path w="10320531" h="3328371">
                <a:moveTo>
                  <a:pt x="0" y="3328372"/>
                </a:moveTo>
                <a:lnTo>
                  <a:pt x="10320530" y="3328372"/>
                </a:lnTo>
                <a:lnTo>
                  <a:pt x="10320530" y="0"/>
                </a:lnTo>
                <a:lnTo>
                  <a:pt x="0" y="0"/>
                </a:lnTo>
                <a:lnTo>
                  <a:pt x="0" y="3328372"/>
                </a:lnTo>
                <a:close/>
              </a:path>
            </a:pathLst>
          </a:custGeom>
          <a:blipFill>
            <a:blip r:embed="rId5"/>
            <a:stretch>
              <a:fillRect/>
            </a:stretch>
          </a:blipFill>
        </p:spPr>
      </p:sp>
      <p:grpSp>
        <p:nvGrpSpPr>
          <p:cNvPr id="10" name="Group 10"/>
          <p:cNvGrpSpPr/>
          <p:nvPr/>
        </p:nvGrpSpPr>
        <p:grpSpPr>
          <a:xfrm>
            <a:off x="831235" y="8807372"/>
            <a:ext cx="216059" cy="216058"/>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2" name="Group 12"/>
          <p:cNvGrpSpPr/>
          <p:nvPr/>
        </p:nvGrpSpPr>
        <p:grpSpPr>
          <a:xfrm>
            <a:off x="831235" y="9150271"/>
            <a:ext cx="216059" cy="216058"/>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4" name="Group 14"/>
          <p:cNvGrpSpPr/>
          <p:nvPr/>
        </p:nvGrpSpPr>
        <p:grpSpPr>
          <a:xfrm>
            <a:off x="831235" y="9505734"/>
            <a:ext cx="216059" cy="216058"/>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19" name="Текстовое поле 18"/>
          <p:cNvSpPr txBox="1"/>
          <p:nvPr/>
        </p:nvSpPr>
        <p:spPr>
          <a:xfrm>
            <a:off x="1647736" y="2992374"/>
            <a:ext cx="8280400" cy="6513360"/>
          </a:xfrm>
          <a:prstGeom prst="rect">
            <a:avLst/>
          </a:prstGeom>
          <a:noFill/>
        </p:spPr>
        <p:txBody>
          <a:bodyPr wrap="square" rtlCol="0">
            <a:noAutofit/>
          </a:bodyPr>
          <a:lstStyle/>
          <a:p>
            <a:r>
              <a:rPr lang="ru-RU" altLang="en-US" sz="2800" dirty="0">
                <a:solidFill>
                  <a:schemeClr val="bg1"/>
                </a:solidFill>
              </a:rPr>
              <a:t>Участники : 40 человек</a:t>
            </a:r>
          </a:p>
          <a:p>
            <a:r>
              <a:rPr lang="ru-RU" altLang="en-US" sz="2800" dirty="0">
                <a:solidFill>
                  <a:schemeClr val="bg1"/>
                </a:solidFill>
              </a:rPr>
              <a:t>Зрители: 700 человек</a:t>
            </a:r>
          </a:p>
          <a:p>
            <a:endParaRPr lang="ru-RU" altLang="en-US" sz="2800" dirty="0">
              <a:solidFill>
                <a:schemeClr val="bg1"/>
              </a:solidFill>
            </a:endParaRPr>
          </a:p>
          <a:p>
            <a:r>
              <a:rPr lang="ru-RU" sz="2800" dirty="0">
                <a:solidFill>
                  <a:schemeClr val="bg1"/>
                </a:solidFill>
              </a:rPr>
              <a:t>Спектакль был масштабно показан несколько раз:</a:t>
            </a:r>
          </a:p>
          <a:p>
            <a:r>
              <a:rPr lang="ru-RU" sz="2800" dirty="0">
                <a:solidFill>
                  <a:schemeClr val="bg1"/>
                </a:solidFill>
              </a:rPr>
              <a:t> -  </a:t>
            </a:r>
            <a:r>
              <a:rPr lang="ru-RU" sz="2800" dirty="0" err="1">
                <a:solidFill>
                  <a:schemeClr val="bg1"/>
                </a:solidFill>
              </a:rPr>
              <a:t>Спецпоказы</a:t>
            </a:r>
            <a:r>
              <a:rPr lang="ru-RU" sz="2800" dirty="0">
                <a:solidFill>
                  <a:schemeClr val="bg1"/>
                </a:solidFill>
              </a:rPr>
              <a:t> для школьников из разных школ Раменского района</a:t>
            </a:r>
          </a:p>
          <a:p>
            <a:pPr marL="342900" indent="-342900">
              <a:buFontTx/>
              <a:buChar char="-"/>
            </a:pPr>
            <a:r>
              <a:rPr lang="ru-RU" sz="2800" dirty="0">
                <a:solidFill>
                  <a:schemeClr val="bg1"/>
                </a:solidFill>
              </a:rPr>
              <a:t>Общедоступные показы для всех зрителей в дни празднования Дня Победы. </a:t>
            </a:r>
          </a:p>
          <a:p>
            <a:endParaRPr lang="ru-RU" sz="2800" dirty="0">
              <a:solidFill>
                <a:schemeClr val="bg1"/>
              </a:solidFill>
            </a:endParaRPr>
          </a:p>
          <a:p>
            <a:r>
              <a:rPr lang="ru-RU" sz="2800" dirty="0">
                <a:solidFill>
                  <a:schemeClr val="bg1"/>
                </a:solidFill>
              </a:rPr>
              <a:t>На показы были приглашены участники и ветераны СВО и их семьи, фронтовые волонтёры, а также подопечные БФ «Дари Свет», участвующие в сборе и отправке гуманитарной помощи в зону проведения СВО.</a:t>
            </a:r>
          </a:p>
          <a:p>
            <a:endParaRPr lang="ru-RU" altLang="en-US" dirty="0">
              <a:solidFill>
                <a:schemeClr val="bg1"/>
              </a:solidFill>
            </a:endParaRPr>
          </a:p>
        </p:txBody>
      </p:sp>
    </p:spTree>
    <p:extLst>
      <p:ext uri="{BB962C8B-B14F-4D97-AF65-F5344CB8AC3E}">
        <p14:creationId xmlns:p14="http://schemas.microsoft.com/office/powerpoint/2010/main" val="168500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ru-RU" dirty="0"/>
          </a:p>
        </p:txBody>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831235" y="8807372"/>
            <a:ext cx="216059" cy="216058"/>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7" name="Group 7"/>
          <p:cNvGrpSpPr/>
          <p:nvPr/>
        </p:nvGrpSpPr>
        <p:grpSpPr>
          <a:xfrm>
            <a:off x="831235" y="9150271"/>
            <a:ext cx="216059" cy="216058"/>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9" name="Group 9"/>
          <p:cNvGrpSpPr/>
          <p:nvPr/>
        </p:nvGrpSpPr>
        <p:grpSpPr>
          <a:xfrm>
            <a:off x="831235" y="9505734"/>
            <a:ext cx="216059" cy="216058"/>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grpSp>
        <p:nvGrpSpPr>
          <p:cNvPr id="11" name="Group 11"/>
          <p:cNvGrpSpPr/>
          <p:nvPr/>
        </p:nvGrpSpPr>
        <p:grpSpPr>
          <a:xfrm rot="-10800000">
            <a:off x="17313315" y="1731952"/>
            <a:ext cx="108030" cy="8561293"/>
            <a:chOff x="0" y="0"/>
            <a:chExt cx="144039" cy="11415057"/>
          </a:xfrm>
        </p:grpSpPr>
        <p:pic>
          <p:nvPicPr>
            <p:cNvPr id="12" name="Picture 12"/>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13" name="Group 13"/>
          <p:cNvGrpSpPr/>
          <p:nvPr/>
        </p:nvGrpSpPr>
        <p:grpSpPr>
          <a:xfrm rot="-10800000">
            <a:off x="17259300" y="1280131"/>
            <a:ext cx="216059" cy="216058"/>
            <a:chOff x="0" y="0"/>
            <a:chExt cx="6350000" cy="6349975"/>
          </a:xfrm>
        </p:grpSpPr>
        <p:sp>
          <p:nvSpPr>
            <p:cNvPr id="14" name="Freeform 1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5" name="Group 15"/>
          <p:cNvGrpSpPr/>
          <p:nvPr/>
        </p:nvGrpSpPr>
        <p:grpSpPr>
          <a:xfrm rot="-10800000">
            <a:off x="17259300" y="937231"/>
            <a:ext cx="216059" cy="216058"/>
            <a:chOff x="0" y="0"/>
            <a:chExt cx="6350000" cy="6349975"/>
          </a:xfrm>
        </p:grpSpPr>
        <p:sp>
          <p:nvSpPr>
            <p:cNvPr id="16" name="Freeform 1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7" name="Group 17"/>
          <p:cNvGrpSpPr/>
          <p:nvPr/>
        </p:nvGrpSpPr>
        <p:grpSpPr>
          <a:xfrm rot="-10800000">
            <a:off x="17259300" y="581768"/>
            <a:ext cx="216059" cy="216058"/>
            <a:chOff x="0" y="0"/>
            <a:chExt cx="6350000" cy="6349975"/>
          </a:xfrm>
        </p:grpSpPr>
        <p:sp>
          <p:nvSpPr>
            <p:cNvPr id="18" name="Freeform 1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20" name="Freeform 20"/>
          <p:cNvSpPr/>
          <p:nvPr/>
        </p:nvSpPr>
        <p:spPr>
          <a:xfrm>
            <a:off x="9982361" y="6134409"/>
            <a:ext cx="11969556" cy="3860182"/>
          </a:xfrm>
          <a:custGeom>
            <a:avLst/>
            <a:gdLst/>
            <a:ahLst/>
            <a:cxnLst/>
            <a:rect l="l" t="t" r="r" b="b"/>
            <a:pathLst>
              <a:path w="11969556" h="3860182">
                <a:moveTo>
                  <a:pt x="0" y="0"/>
                </a:moveTo>
                <a:lnTo>
                  <a:pt x="11969556" y="0"/>
                </a:lnTo>
                <a:lnTo>
                  <a:pt x="11969556" y="3860182"/>
                </a:lnTo>
                <a:lnTo>
                  <a:pt x="0" y="3860182"/>
                </a:lnTo>
                <a:lnTo>
                  <a:pt x="0" y="0"/>
                </a:lnTo>
                <a:close/>
              </a:path>
            </a:pathLst>
          </a:custGeom>
          <a:blipFill>
            <a:blip r:embed="rId4"/>
            <a:stretch>
              <a:fillRect/>
            </a:stretch>
          </a:blipFill>
        </p:spPr>
      </p:sp>
      <p:sp>
        <p:nvSpPr>
          <p:cNvPr id="21" name="Freeform 21"/>
          <p:cNvSpPr/>
          <p:nvPr/>
        </p:nvSpPr>
        <p:spPr>
          <a:xfrm rot="-1141717" flipH="1" flipV="1">
            <a:off x="-1580477" y="-1265973"/>
            <a:ext cx="9845798" cy="3175270"/>
          </a:xfrm>
          <a:custGeom>
            <a:avLst/>
            <a:gdLst/>
            <a:ahLst/>
            <a:cxnLst/>
            <a:rect l="l" t="t" r="r" b="b"/>
            <a:pathLst>
              <a:path w="9845798" h="3175270">
                <a:moveTo>
                  <a:pt x="9845798" y="3175269"/>
                </a:moveTo>
                <a:lnTo>
                  <a:pt x="0" y="3175269"/>
                </a:lnTo>
                <a:lnTo>
                  <a:pt x="0" y="0"/>
                </a:lnTo>
                <a:lnTo>
                  <a:pt x="9845798" y="0"/>
                </a:lnTo>
                <a:lnTo>
                  <a:pt x="9845798" y="3175269"/>
                </a:lnTo>
                <a:close/>
              </a:path>
            </a:pathLst>
          </a:custGeom>
          <a:blipFill>
            <a:blip r:embed="rId4"/>
            <a:stretch>
              <a:fillRect/>
            </a:stretch>
          </a:blipFill>
        </p:spPr>
      </p:sp>
      <p:sp>
        <p:nvSpPr>
          <p:cNvPr id="22" name="Freeform 22"/>
          <p:cNvSpPr/>
          <p:nvPr/>
        </p:nvSpPr>
        <p:spPr>
          <a:xfrm rot="1157599">
            <a:off x="9404345" y="356244"/>
            <a:ext cx="10001656" cy="3225534"/>
          </a:xfrm>
          <a:custGeom>
            <a:avLst/>
            <a:gdLst/>
            <a:ahLst/>
            <a:cxnLst/>
            <a:rect l="l" t="t" r="r" b="b"/>
            <a:pathLst>
              <a:path w="10001656" h="3225534">
                <a:moveTo>
                  <a:pt x="0" y="0"/>
                </a:moveTo>
                <a:lnTo>
                  <a:pt x="10001656" y="0"/>
                </a:lnTo>
                <a:lnTo>
                  <a:pt x="10001656" y="3225534"/>
                </a:lnTo>
                <a:lnTo>
                  <a:pt x="0" y="3225534"/>
                </a:lnTo>
                <a:lnTo>
                  <a:pt x="0" y="0"/>
                </a:lnTo>
                <a:close/>
              </a:path>
            </a:pathLst>
          </a:custGeom>
          <a:blipFill>
            <a:blip r:embed="rId4"/>
            <a:stretch>
              <a:fillRect/>
            </a:stretch>
          </a:blipFill>
        </p:spPr>
      </p:sp>
      <p:sp>
        <p:nvSpPr>
          <p:cNvPr id="23" name="Текстовое поле 22"/>
          <p:cNvSpPr txBox="1"/>
          <p:nvPr/>
        </p:nvSpPr>
        <p:spPr>
          <a:xfrm>
            <a:off x="1650325" y="2998169"/>
            <a:ext cx="10671810" cy="6723623"/>
          </a:xfrm>
          <a:prstGeom prst="rect">
            <a:avLst/>
          </a:prstGeom>
          <a:noFill/>
        </p:spPr>
        <p:txBody>
          <a:bodyPr wrap="square" rtlCol="0">
            <a:noAutofit/>
          </a:bodyPr>
          <a:lstStyle/>
          <a:p>
            <a:r>
              <a:rPr lang="ru-RU" altLang="en-US" sz="2400" dirty="0">
                <a:solidFill>
                  <a:schemeClr val="bg1"/>
                </a:solidFill>
              </a:rPr>
              <a:t>К показу спектакля была подготовлена выставка рисунков детской студии живописи "Матрешка" Руководитель Юлия Кузенкова. Юные художники готовили особые рисунки. Дети самостоятельно ставили тематические натюрморты посвященные их семьям, где через предметы рассказывали зрителям о своих прадедах. Созданы композиции о семейных подвигах во время ВОВ. Портреты солдат и весенние пейзажи, создавали особую атмосферу. </a:t>
            </a:r>
          </a:p>
          <a:p>
            <a:endParaRPr lang="ru-RU" altLang="en-US" sz="2400" dirty="0">
              <a:solidFill>
                <a:schemeClr val="bg1"/>
              </a:solidFill>
            </a:endParaRPr>
          </a:p>
          <a:p>
            <a:r>
              <a:rPr lang="ru-RU" altLang="en-US" sz="2400" dirty="0">
                <a:solidFill>
                  <a:schemeClr val="bg1"/>
                </a:solidFill>
              </a:rPr>
              <a:t>Наш спектакль призывает зрителя помнить, что надо в любых условиях не только остаться человеком, но и сохранить веру, любовь, милосердие. Что подвиги как солдат, так и работников тыла не должны быть забыты. В нашей работе мы стремились показать , что кроме военных историй во времена ВОВ была и другая жизнь, которая помогала людям сохранять веру в будущее и надежду на скорое завершение войны, что в душах людей были не только страх и отчаяние, но также светлые чувства и маленькие радости, дававшие им силы.</a:t>
            </a:r>
          </a:p>
          <a:p>
            <a:r>
              <a:rPr lang="ru-RU" altLang="en-US" sz="2400" dirty="0">
                <a:solidFill>
                  <a:schemeClr val="bg1"/>
                </a:solidFill>
              </a:rPr>
              <a:t>Мы хотели показать как важно объединение людей ради общей цели. </a:t>
            </a:r>
          </a:p>
          <a:p>
            <a:r>
              <a:rPr lang="ru-RU" altLang="en-US" sz="2400" dirty="0">
                <a:solidFill>
                  <a:schemeClr val="bg1"/>
                </a:solidFill>
              </a:rPr>
              <a:t>Что сила любви, веры и надежды преодолевает самые сложные испытания и всегда побеждает. </a:t>
            </a:r>
            <a:r>
              <a:rPr lang="ru-RU" altLang="en-US" dirty="0"/>
              <a:t>.</a:t>
            </a:r>
          </a:p>
        </p:txBody>
      </p:sp>
      <p:sp>
        <p:nvSpPr>
          <p:cNvPr id="24" name="TextBox 7"/>
          <p:cNvSpPr txBox="1"/>
          <p:nvPr/>
        </p:nvSpPr>
        <p:spPr>
          <a:xfrm>
            <a:off x="2715270" y="1572815"/>
            <a:ext cx="10260723" cy="1308050"/>
          </a:xfrm>
          <a:prstGeom prst="rect">
            <a:avLst/>
          </a:prstGeom>
        </p:spPr>
        <p:txBody>
          <a:bodyPr lIns="0" tIns="0" rIns="0" bIns="0" rtlCol="0" anchor="t">
            <a:spAutoFit/>
          </a:bodyPr>
          <a:lstStyle/>
          <a:p>
            <a:pPr algn="ctr">
              <a:lnSpc>
                <a:spcPts val="5075"/>
              </a:lnSpc>
            </a:pPr>
            <a:r>
              <a:rPr lang="ru-RU" sz="4000" dirty="0">
                <a:solidFill>
                  <a:schemeClr val="bg1"/>
                </a:solidFill>
                <a:latin typeface="Roboto Condensed" panose="020B0604020202020204" charset="0"/>
                <a:ea typeface="Roboto Condensed" panose="020B0604020202020204" charset="0"/>
              </a:rPr>
              <a:t>ЗАКЛЮЧИТЕЛЬНЫЕ КОММЕНТАРИИ</a:t>
            </a:r>
          </a:p>
          <a:p>
            <a:pPr algn="ctr">
              <a:lnSpc>
                <a:spcPts val="5075"/>
              </a:lnSpc>
            </a:pPr>
            <a:r>
              <a:rPr lang="ru-RU" sz="4000" dirty="0">
                <a:solidFill>
                  <a:schemeClr val="bg1"/>
                </a:solidFill>
                <a:latin typeface="Roboto Condensed" panose="020B0604020202020204" charset="0"/>
                <a:ea typeface="Roboto Condensed" panose="020B0604020202020204" charset="0"/>
              </a:rPr>
              <a:t>К ПРОЕКТУ</a:t>
            </a:r>
            <a:endParaRPr lang="en-US" sz="3000" dirty="0">
              <a:solidFill>
                <a:schemeClr val="bg1"/>
              </a:solidFill>
              <a:latin typeface="Roboto Condensed" panose="020B0604020202020204" charset="0"/>
              <a:ea typeface="Roboto Condensed" panose="020B060402020202020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ru-RU" dirty="0"/>
          </a:p>
        </p:txBody>
      </p:sp>
      <p:grpSp>
        <p:nvGrpSpPr>
          <p:cNvPr id="3" name="Group 3"/>
          <p:cNvGrpSpPr/>
          <p:nvPr/>
        </p:nvGrpSpPr>
        <p:grpSpPr>
          <a:xfrm>
            <a:off x="885250" y="10316"/>
            <a:ext cx="108030" cy="8561293"/>
            <a:chOff x="0" y="0"/>
            <a:chExt cx="144039" cy="11415057"/>
          </a:xfrm>
        </p:grpSpPr>
        <p:pic>
          <p:nvPicPr>
            <p:cNvPr id="4" name="Picture 4"/>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5" name="Group 5"/>
          <p:cNvGrpSpPr/>
          <p:nvPr/>
        </p:nvGrpSpPr>
        <p:grpSpPr>
          <a:xfrm>
            <a:off x="831235" y="8807372"/>
            <a:ext cx="216059" cy="216058"/>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7" name="Group 7"/>
          <p:cNvGrpSpPr/>
          <p:nvPr/>
        </p:nvGrpSpPr>
        <p:grpSpPr>
          <a:xfrm>
            <a:off x="831235" y="9150271"/>
            <a:ext cx="216059" cy="216058"/>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9" name="Group 9"/>
          <p:cNvGrpSpPr/>
          <p:nvPr/>
        </p:nvGrpSpPr>
        <p:grpSpPr>
          <a:xfrm>
            <a:off x="831235" y="9505734"/>
            <a:ext cx="216059" cy="216058"/>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grpSp>
        <p:nvGrpSpPr>
          <p:cNvPr id="11" name="Group 11"/>
          <p:cNvGrpSpPr/>
          <p:nvPr/>
        </p:nvGrpSpPr>
        <p:grpSpPr>
          <a:xfrm rot="-10800000">
            <a:off x="17313315" y="1731952"/>
            <a:ext cx="108030" cy="8561293"/>
            <a:chOff x="0" y="0"/>
            <a:chExt cx="144039" cy="11415057"/>
          </a:xfrm>
        </p:grpSpPr>
        <p:pic>
          <p:nvPicPr>
            <p:cNvPr id="12" name="Picture 12"/>
            <p:cNvPicPr>
              <a:picLocks noChangeAspect="1"/>
            </p:cNvPicPr>
            <p:nvPr/>
          </p:nvPicPr>
          <p:blipFill>
            <a:blip r:embed="rId3"/>
            <a:srcRect l="71196" r="28100"/>
            <a:stretch>
              <a:fillRect/>
            </a:stretch>
          </p:blipFill>
          <p:spPr>
            <a:xfrm>
              <a:off x="0" y="0"/>
              <a:ext cx="144039" cy="11415057"/>
            </a:xfrm>
            <a:prstGeom prst="rect">
              <a:avLst/>
            </a:prstGeom>
          </p:spPr>
        </p:pic>
      </p:grpSp>
      <p:grpSp>
        <p:nvGrpSpPr>
          <p:cNvPr id="13" name="Group 13"/>
          <p:cNvGrpSpPr/>
          <p:nvPr/>
        </p:nvGrpSpPr>
        <p:grpSpPr>
          <a:xfrm rot="-10800000">
            <a:off x="17259300" y="1280131"/>
            <a:ext cx="216059" cy="216058"/>
            <a:chOff x="0" y="0"/>
            <a:chExt cx="6350000" cy="6349975"/>
          </a:xfrm>
        </p:grpSpPr>
        <p:sp>
          <p:nvSpPr>
            <p:cNvPr id="14" name="Freeform 1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5" name="Group 15"/>
          <p:cNvGrpSpPr/>
          <p:nvPr/>
        </p:nvGrpSpPr>
        <p:grpSpPr>
          <a:xfrm rot="-10800000">
            <a:off x="17259300" y="937231"/>
            <a:ext cx="216059" cy="216058"/>
            <a:chOff x="0" y="0"/>
            <a:chExt cx="6350000" cy="6349975"/>
          </a:xfrm>
        </p:grpSpPr>
        <p:sp>
          <p:nvSpPr>
            <p:cNvPr id="16" name="Freeform 1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9685" r="-39685"/>
              </a:stretch>
            </a:blipFill>
          </p:spPr>
        </p:sp>
      </p:grpSp>
      <p:grpSp>
        <p:nvGrpSpPr>
          <p:cNvPr id="17" name="Group 17"/>
          <p:cNvGrpSpPr/>
          <p:nvPr/>
        </p:nvGrpSpPr>
        <p:grpSpPr>
          <a:xfrm rot="-10800000">
            <a:off x="17259300" y="581768"/>
            <a:ext cx="216059" cy="216058"/>
            <a:chOff x="0" y="0"/>
            <a:chExt cx="6350000" cy="6349975"/>
          </a:xfrm>
        </p:grpSpPr>
        <p:sp>
          <p:nvSpPr>
            <p:cNvPr id="18" name="Freeform 1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52902" r="-26469"/>
              </a:stretch>
            </a:blipFill>
          </p:spPr>
        </p:sp>
      </p:grpSp>
      <p:sp>
        <p:nvSpPr>
          <p:cNvPr id="20" name="Freeform 20"/>
          <p:cNvSpPr/>
          <p:nvPr/>
        </p:nvSpPr>
        <p:spPr>
          <a:xfrm>
            <a:off x="9982361" y="6134409"/>
            <a:ext cx="11969556" cy="3860182"/>
          </a:xfrm>
          <a:custGeom>
            <a:avLst/>
            <a:gdLst/>
            <a:ahLst/>
            <a:cxnLst/>
            <a:rect l="l" t="t" r="r" b="b"/>
            <a:pathLst>
              <a:path w="11969556" h="3860182">
                <a:moveTo>
                  <a:pt x="0" y="0"/>
                </a:moveTo>
                <a:lnTo>
                  <a:pt x="11969556" y="0"/>
                </a:lnTo>
                <a:lnTo>
                  <a:pt x="11969556" y="3860182"/>
                </a:lnTo>
                <a:lnTo>
                  <a:pt x="0" y="3860182"/>
                </a:lnTo>
                <a:lnTo>
                  <a:pt x="0" y="0"/>
                </a:lnTo>
                <a:close/>
              </a:path>
            </a:pathLst>
          </a:custGeom>
          <a:blipFill>
            <a:blip r:embed="rId4"/>
            <a:stretch>
              <a:fillRect/>
            </a:stretch>
          </a:blipFill>
        </p:spPr>
      </p:sp>
      <p:sp>
        <p:nvSpPr>
          <p:cNvPr id="21" name="Freeform 21"/>
          <p:cNvSpPr/>
          <p:nvPr/>
        </p:nvSpPr>
        <p:spPr>
          <a:xfrm rot="-1141717" flipH="1" flipV="1">
            <a:off x="-1580477" y="-1265973"/>
            <a:ext cx="9845798" cy="3175270"/>
          </a:xfrm>
          <a:custGeom>
            <a:avLst/>
            <a:gdLst/>
            <a:ahLst/>
            <a:cxnLst/>
            <a:rect l="l" t="t" r="r" b="b"/>
            <a:pathLst>
              <a:path w="9845798" h="3175270">
                <a:moveTo>
                  <a:pt x="9845798" y="3175269"/>
                </a:moveTo>
                <a:lnTo>
                  <a:pt x="0" y="3175269"/>
                </a:lnTo>
                <a:lnTo>
                  <a:pt x="0" y="0"/>
                </a:lnTo>
                <a:lnTo>
                  <a:pt x="9845798" y="0"/>
                </a:lnTo>
                <a:lnTo>
                  <a:pt x="9845798" y="3175269"/>
                </a:lnTo>
                <a:close/>
              </a:path>
            </a:pathLst>
          </a:custGeom>
          <a:blipFill>
            <a:blip r:embed="rId4"/>
            <a:stretch>
              <a:fillRect/>
            </a:stretch>
          </a:blipFill>
        </p:spPr>
      </p:sp>
      <p:sp>
        <p:nvSpPr>
          <p:cNvPr id="22" name="Freeform 22"/>
          <p:cNvSpPr/>
          <p:nvPr/>
        </p:nvSpPr>
        <p:spPr>
          <a:xfrm rot="1157599">
            <a:off x="9404345" y="356244"/>
            <a:ext cx="10001656" cy="3225534"/>
          </a:xfrm>
          <a:custGeom>
            <a:avLst/>
            <a:gdLst/>
            <a:ahLst/>
            <a:cxnLst/>
            <a:rect l="l" t="t" r="r" b="b"/>
            <a:pathLst>
              <a:path w="10001656" h="3225534">
                <a:moveTo>
                  <a:pt x="0" y="0"/>
                </a:moveTo>
                <a:lnTo>
                  <a:pt x="10001656" y="0"/>
                </a:lnTo>
                <a:lnTo>
                  <a:pt x="10001656" y="3225534"/>
                </a:lnTo>
                <a:lnTo>
                  <a:pt x="0" y="3225534"/>
                </a:lnTo>
                <a:lnTo>
                  <a:pt x="0" y="0"/>
                </a:lnTo>
                <a:close/>
              </a:path>
            </a:pathLst>
          </a:custGeom>
          <a:blipFill>
            <a:blip r:embed="rId4"/>
            <a:stretch>
              <a:fillRect/>
            </a:stretch>
          </a:blipFill>
        </p:spPr>
      </p:sp>
      <p:sp>
        <p:nvSpPr>
          <p:cNvPr id="23" name="Текстовое поле 22"/>
          <p:cNvSpPr txBox="1"/>
          <p:nvPr/>
        </p:nvSpPr>
        <p:spPr>
          <a:xfrm>
            <a:off x="1650325" y="2998169"/>
            <a:ext cx="11621014" cy="6723623"/>
          </a:xfrm>
          <a:prstGeom prst="rect">
            <a:avLst/>
          </a:prstGeom>
          <a:noFill/>
        </p:spPr>
        <p:txBody>
          <a:bodyPr wrap="square" rtlCol="0">
            <a:noAutofit/>
          </a:bodyPr>
          <a:lstStyle/>
          <a:p>
            <a:r>
              <a:rPr lang="ru-RU" altLang="en-US" sz="4000" dirty="0">
                <a:solidFill>
                  <a:schemeClr val="bg1"/>
                </a:solidFill>
              </a:rPr>
              <a:t>Один из отзывов:</a:t>
            </a:r>
          </a:p>
          <a:p>
            <a:r>
              <a:rPr lang="ru-RU" altLang="en-US" sz="2400" dirty="0">
                <a:solidFill>
                  <a:schemeClr val="bg1"/>
                </a:solidFill>
              </a:rPr>
              <a:t>На спектакли  студии "</a:t>
            </a:r>
            <a:r>
              <a:rPr lang="ru-RU" altLang="en-US" sz="2400" dirty="0" err="1">
                <a:solidFill>
                  <a:schemeClr val="bg1"/>
                </a:solidFill>
              </a:rPr>
              <a:t>Матрёшкин</a:t>
            </a:r>
            <a:r>
              <a:rPr lang="ru-RU" altLang="en-US" sz="2400" dirty="0">
                <a:solidFill>
                  <a:schemeClr val="bg1"/>
                </a:solidFill>
              </a:rPr>
              <a:t> чемодан" всегда иду с большим удовольствием, трепетом и предвкушением того, что будет что -то интересное.</a:t>
            </a:r>
          </a:p>
          <a:p>
            <a:r>
              <a:rPr lang="ru-RU" altLang="en-US" sz="2400" dirty="0">
                <a:solidFill>
                  <a:schemeClr val="bg1"/>
                </a:solidFill>
              </a:rPr>
              <a:t>"Костюм отца" смотрим два года подряд.</a:t>
            </a:r>
          </a:p>
          <a:p>
            <a:r>
              <a:rPr lang="ru-RU" altLang="en-US" sz="2400" dirty="0">
                <a:solidFill>
                  <a:schemeClr val="bg1"/>
                </a:solidFill>
              </a:rPr>
              <a:t>Это та постановка которую нужно показывать детям.</a:t>
            </a:r>
          </a:p>
          <a:p>
            <a:r>
              <a:rPr lang="ru-RU" altLang="en-US" sz="2400" dirty="0">
                <a:solidFill>
                  <a:schemeClr val="bg1"/>
                </a:solidFill>
              </a:rPr>
              <a:t>Некоторые этюды трогают до глубины души 🙏</a:t>
            </a:r>
          </a:p>
          <a:p>
            <a:r>
              <a:rPr lang="ru-RU" altLang="en-US" sz="2400" dirty="0">
                <a:solidFill>
                  <a:schemeClr val="bg1"/>
                </a:solidFill>
              </a:rPr>
              <a:t>Некоторые вызывают слезы.</a:t>
            </a:r>
          </a:p>
          <a:p>
            <a:r>
              <a:rPr lang="ru-RU" altLang="en-US" sz="2400" dirty="0">
                <a:solidFill>
                  <a:schemeClr val="bg1"/>
                </a:solidFill>
              </a:rPr>
              <a:t>А ещё погрузившись и проживая эти истории вместе с героями, </a:t>
            </a:r>
            <a:r>
              <a:rPr lang="ru-RU" altLang="en-US" sz="2400">
                <a:solidFill>
                  <a:schemeClr val="bg1"/>
                </a:solidFill>
              </a:rPr>
              <a:t>понимаешь - какие </a:t>
            </a:r>
            <a:r>
              <a:rPr lang="ru-RU" altLang="en-US" sz="2400" dirty="0">
                <a:solidFill>
                  <a:schemeClr val="bg1"/>
                </a:solidFill>
              </a:rPr>
              <a:t>мы счастливые!</a:t>
            </a:r>
          </a:p>
          <a:p>
            <a:r>
              <a:rPr lang="ru-RU" altLang="en-US" sz="2400" dirty="0">
                <a:solidFill>
                  <a:schemeClr val="bg1"/>
                </a:solidFill>
              </a:rPr>
              <a:t>Живём в относительно мирное время.</a:t>
            </a:r>
          </a:p>
          <a:p>
            <a:r>
              <a:rPr lang="ru-RU" altLang="en-US" sz="2400" dirty="0">
                <a:solidFill>
                  <a:schemeClr val="bg1"/>
                </a:solidFill>
              </a:rPr>
              <a:t>Видим как цветут сады, растут наши дети, мы сыты, обуты.</a:t>
            </a:r>
          </a:p>
          <a:p>
            <a:r>
              <a:rPr lang="ru-RU" altLang="en-US" sz="2400" dirty="0">
                <a:solidFill>
                  <a:schemeClr val="bg1"/>
                </a:solidFill>
              </a:rPr>
              <a:t>Дай Бог, чтобы и дальше так было.</a:t>
            </a:r>
          </a:p>
          <a:p>
            <a:r>
              <a:rPr lang="ru-RU" altLang="en-US" sz="2400" dirty="0">
                <a:solidFill>
                  <a:schemeClr val="bg1"/>
                </a:solidFill>
              </a:rPr>
              <a:t>Замечательный, сильный, душевный коллектив.</a:t>
            </a:r>
          </a:p>
          <a:p>
            <a:r>
              <a:rPr lang="ru-RU" altLang="en-US" sz="2400" dirty="0">
                <a:solidFill>
                  <a:schemeClr val="bg1"/>
                </a:solidFill>
              </a:rPr>
              <a:t>Я уже их не могу назвать актерами-любителями.</a:t>
            </a:r>
          </a:p>
          <a:p>
            <a:r>
              <a:rPr lang="ru-RU" altLang="en-US" sz="2400" dirty="0">
                <a:solidFill>
                  <a:schemeClr val="bg1"/>
                </a:solidFill>
              </a:rPr>
              <a:t>Это настоящие профессионалы, делающие свое важное дело.</a:t>
            </a:r>
          </a:p>
          <a:p>
            <a:r>
              <a:rPr lang="ru-RU" altLang="en-US" sz="2400" dirty="0">
                <a:solidFill>
                  <a:schemeClr val="bg1"/>
                </a:solidFill>
              </a:rPr>
              <a:t>Обогащая душу каждого, кто пришел к ним на спектакль ❤️</a:t>
            </a:r>
          </a:p>
          <a:p>
            <a:r>
              <a:rPr lang="ru-RU" altLang="en-US" sz="2400" dirty="0">
                <a:solidFill>
                  <a:schemeClr val="bg1"/>
                </a:solidFill>
              </a:rPr>
              <a:t>Юлия</a:t>
            </a:r>
          </a:p>
        </p:txBody>
      </p:sp>
      <p:sp>
        <p:nvSpPr>
          <p:cNvPr id="24" name="TextBox 7"/>
          <p:cNvSpPr txBox="1"/>
          <p:nvPr/>
        </p:nvSpPr>
        <p:spPr>
          <a:xfrm>
            <a:off x="2715270" y="1572815"/>
            <a:ext cx="10260723" cy="1308050"/>
          </a:xfrm>
          <a:prstGeom prst="rect">
            <a:avLst/>
          </a:prstGeom>
        </p:spPr>
        <p:txBody>
          <a:bodyPr lIns="0" tIns="0" rIns="0" bIns="0" rtlCol="0" anchor="t">
            <a:spAutoFit/>
          </a:bodyPr>
          <a:lstStyle/>
          <a:p>
            <a:pPr algn="ctr">
              <a:lnSpc>
                <a:spcPts val="5075"/>
              </a:lnSpc>
            </a:pPr>
            <a:r>
              <a:rPr lang="ru-RU" sz="4000" dirty="0">
                <a:solidFill>
                  <a:schemeClr val="bg1"/>
                </a:solidFill>
                <a:latin typeface="Roboto Condensed" panose="020B0604020202020204" charset="0"/>
                <a:ea typeface="Roboto Condensed" panose="020B0604020202020204" charset="0"/>
              </a:rPr>
              <a:t>ЗАКЛЮЧИТЕЛЬНЫЕ КОММЕНТАРИИ</a:t>
            </a:r>
          </a:p>
          <a:p>
            <a:pPr algn="ctr">
              <a:lnSpc>
                <a:spcPts val="5075"/>
              </a:lnSpc>
            </a:pPr>
            <a:r>
              <a:rPr lang="ru-RU" sz="4000" dirty="0">
                <a:solidFill>
                  <a:schemeClr val="bg1"/>
                </a:solidFill>
                <a:latin typeface="Roboto Condensed" panose="020B0604020202020204" charset="0"/>
                <a:ea typeface="Roboto Condensed" panose="020B0604020202020204" charset="0"/>
              </a:rPr>
              <a:t>К ПРОЕКТУ</a:t>
            </a:r>
            <a:endParaRPr lang="en-US" sz="3000" dirty="0">
              <a:solidFill>
                <a:schemeClr val="bg1"/>
              </a:solidFill>
              <a:latin typeface="Roboto Condensed" panose="020B0604020202020204" charset="0"/>
              <a:ea typeface="Roboto Condensed" panose="020B0604020202020204" charset="0"/>
              <a:cs typeface="Times New Roman" panose="02020603050405020304" pitchFamily="18" charset="0"/>
            </a:endParaRPr>
          </a:p>
        </p:txBody>
      </p:sp>
    </p:spTree>
    <p:extLst>
      <p:ext uri="{BB962C8B-B14F-4D97-AF65-F5344CB8AC3E}">
        <p14:creationId xmlns:p14="http://schemas.microsoft.com/office/powerpoint/2010/main" val="3116105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782</Words>
  <Application>Microsoft Office PowerPoint</Application>
  <PresentationFormat>Произвольный</PresentationFormat>
  <Paragraphs>71</Paragraphs>
  <Slides>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vt:i4>
      </vt:variant>
    </vt:vector>
  </HeadingPairs>
  <TitlesOfParts>
    <vt:vector size="14" baseType="lpstr">
      <vt:lpstr>Roboto Condensed</vt:lpstr>
      <vt:lpstr>Times New Roman</vt:lpstr>
      <vt:lpstr>Arial</vt:lpstr>
      <vt:lpstr>Calibri</vt:lpstr>
      <vt:lpstr>Poppins</vt:lpstr>
      <vt:lpstr>Tahoma</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Премия в области организации массовых мероприятий «Золотая Легенда»</dc:title>
  <dc:creator>Дирекция</dc:creator>
  <cp:lastModifiedBy>Наташа</cp:lastModifiedBy>
  <cp:revision>11</cp:revision>
  <dcterms:created xsi:type="dcterms:W3CDTF">2006-08-16T00:00:00Z</dcterms:created>
  <dcterms:modified xsi:type="dcterms:W3CDTF">2025-05-19T21:42:10Z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1C29111BD7274EB48FE03B3FCEE75996_12</vt:lpwstr>
  </property>
  <property fmtid="{D5CDD505-2E9C-101B-9397-08002B2CF9AE}" pid="3" name="KSOProductBuildVer">
    <vt:lpwstr>1049-12.2.0.13431</vt:lpwstr>
  </property>
</Properties>
</file>