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6" r:id="rId6"/>
    <p:sldId id="265" r:id="rId7"/>
    <p:sldId id="262" r:id="rId8"/>
  </p:sldIdLst>
  <p:sldSz cx="18288000" cy="10287000"/>
  <p:notesSz cx="6858000" cy="9144000"/>
  <p:embeddedFontLst>
    <p:embeddedFont>
      <p:font typeface="Poppins" panose="020B0604020202020204" charset="0"/>
      <p:regular r:id="rId9"/>
    </p:embeddedFont>
    <p:embeddedFont>
      <p:font typeface="Roboto Condensed" panose="020B0604020202020204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5485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5719" y="8903682"/>
            <a:ext cx="10524003" cy="2236351"/>
          </a:xfrm>
          <a:custGeom>
            <a:avLst/>
            <a:gdLst/>
            <a:ahLst/>
            <a:cxnLst/>
            <a:rect l="l" t="t" r="r" b="b"/>
            <a:pathLst>
              <a:path w="10524003" h="2236351">
                <a:moveTo>
                  <a:pt x="0" y="0"/>
                </a:moveTo>
                <a:lnTo>
                  <a:pt x="10524003" y="0"/>
                </a:lnTo>
                <a:lnTo>
                  <a:pt x="10524003" y="2236350"/>
                </a:lnTo>
                <a:lnTo>
                  <a:pt x="0" y="22363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 flipV="1">
            <a:off x="-25719" y="-898718"/>
            <a:ext cx="11859582" cy="2520161"/>
          </a:xfrm>
          <a:custGeom>
            <a:avLst/>
            <a:gdLst/>
            <a:ahLst/>
            <a:cxnLst/>
            <a:rect l="l" t="t" r="r" b="b"/>
            <a:pathLst>
              <a:path w="11859582" h="2520161">
                <a:moveTo>
                  <a:pt x="11859582" y="2520161"/>
                </a:moveTo>
                <a:lnTo>
                  <a:pt x="0" y="2520161"/>
                </a:lnTo>
                <a:lnTo>
                  <a:pt x="0" y="0"/>
                </a:lnTo>
                <a:lnTo>
                  <a:pt x="11859582" y="0"/>
                </a:lnTo>
                <a:lnTo>
                  <a:pt x="11859582" y="2520161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9414711" y="-510132"/>
            <a:ext cx="11307310" cy="11307265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10634" r="-39364"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 rot="3475231">
            <a:off x="5106772" y="5751123"/>
            <a:ext cx="9845798" cy="3175270"/>
          </a:xfrm>
          <a:custGeom>
            <a:avLst/>
            <a:gdLst/>
            <a:ahLst/>
            <a:cxnLst/>
            <a:rect l="l" t="t" r="r" b="b"/>
            <a:pathLst>
              <a:path w="9845798" h="3175270">
                <a:moveTo>
                  <a:pt x="0" y="0"/>
                </a:moveTo>
                <a:lnTo>
                  <a:pt x="9845798" y="0"/>
                </a:lnTo>
                <a:lnTo>
                  <a:pt x="9845798" y="3175269"/>
                </a:lnTo>
                <a:lnTo>
                  <a:pt x="0" y="317526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3722990">
            <a:off x="7930926" y="-1587635"/>
            <a:ext cx="9845798" cy="3175270"/>
          </a:xfrm>
          <a:custGeom>
            <a:avLst/>
            <a:gdLst/>
            <a:ahLst/>
            <a:cxnLst/>
            <a:rect l="l" t="t" r="r" b="b"/>
            <a:pathLst>
              <a:path w="9845798" h="3175270">
                <a:moveTo>
                  <a:pt x="0" y="0"/>
                </a:moveTo>
                <a:lnTo>
                  <a:pt x="9845798" y="0"/>
                </a:lnTo>
                <a:lnTo>
                  <a:pt x="9845798" y="3175270"/>
                </a:lnTo>
                <a:lnTo>
                  <a:pt x="0" y="317527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8932" y="1096419"/>
            <a:ext cx="10175315" cy="2000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3800" dirty="0" smtClean="0">
                <a:solidFill>
                  <a:srgbClr val="FFFFFF"/>
                </a:solidFill>
                <a:latin typeface="Roboto Condensed" panose="02000000000000000000"/>
              </a:rPr>
              <a:t>Премия</a:t>
            </a:r>
            <a:endParaRPr lang="ru-RU" sz="3800" dirty="0" smtClean="0">
              <a:solidFill>
                <a:srgbClr val="FFFFFF"/>
              </a:solidFill>
              <a:latin typeface="Roboto Condensed" panose="02000000000000000000"/>
            </a:endParaRPr>
          </a:p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3800" dirty="0" smtClean="0">
                <a:solidFill>
                  <a:srgbClr val="FFFFFF"/>
                </a:solidFill>
                <a:latin typeface="Roboto Condensed" panose="02000000000000000000"/>
              </a:rPr>
              <a:t>в </a:t>
            </a:r>
            <a:r>
              <a:rPr lang="en-US" sz="3800" dirty="0">
                <a:solidFill>
                  <a:srgbClr val="FFFFFF"/>
                </a:solidFill>
                <a:latin typeface="Roboto Condensed" panose="02000000000000000000"/>
              </a:rPr>
              <a:t>области организации массовых мероприятий</a:t>
            </a:r>
          </a:p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3800" dirty="0" smtClean="0">
                <a:solidFill>
                  <a:srgbClr val="FFFFFF"/>
                </a:solidFill>
                <a:latin typeface="Roboto Condensed" panose="02000000000000000000"/>
              </a:rPr>
              <a:t>«</a:t>
            </a:r>
            <a:r>
              <a:rPr lang="ru-RU" sz="3800" dirty="0" smtClean="0">
                <a:solidFill>
                  <a:srgbClr val="FFFFFF"/>
                </a:solidFill>
                <a:latin typeface="Roboto Condensed" panose="02000000000000000000"/>
              </a:rPr>
              <a:t>Золотая Легенда</a:t>
            </a:r>
            <a:r>
              <a:rPr lang="ru-RU" sz="3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800" dirty="0" smtClean="0">
                <a:solidFill>
                  <a:srgbClr val="FFFFFF"/>
                </a:solidFill>
                <a:latin typeface="Roboto Condensed" panose="02000000000000000000"/>
              </a:rPr>
              <a:t>Эпизод </a:t>
            </a:r>
            <a:r>
              <a:rPr lang="ru-RU" sz="3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800" dirty="0" smtClean="0">
                <a:solidFill>
                  <a:srgbClr val="FFFFFF"/>
                </a:solidFill>
                <a:latin typeface="Roboto Condensed" panose="02000000000000000000"/>
              </a:rPr>
              <a:t>»</a:t>
            </a:r>
            <a:r>
              <a:rPr lang="ru-RU" sz="3800" dirty="0" smtClean="0">
                <a:solidFill>
                  <a:srgbClr val="FFFFFF"/>
                </a:solidFill>
                <a:latin typeface="Roboto Condensed" panose="02000000000000000000"/>
              </a:rPr>
              <a:t> </a:t>
            </a:r>
            <a:endParaRPr lang="en-US" sz="3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3211470" y="1988304"/>
            <a:ext cx="3548317" cy="4088194"/>
          </a:xfrm>
          <a:custGeom>
            <a:avLst/>
            <a:gdLst/>
            <a:ahLst/>
            <a:cxnLst/>
            <a:rect l="l" t="t" r="r" b="b"/>
            <a:pathLst>
              <a:path w="3548317" h="4088194">
                <a:moveTo>
                  <a:pt x="0" y="0"/>
                </a:moveTo>
                <a:lnTo>
                  <a:pt x="3548317" y="0"/>
                </a:lnTo>
                <a:lnTo>
                  <a:pt x="3548317" y="4088194"/>
                </a:lnTo>
                <a:lnTo>
                  <a:pt x="0" y="408819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5819" b="-29844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451361" y="7738360"/>
            <a:ext cx="8387839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690"/>
              </a:lnSpc>
            </a:pP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Режиссер мероприятия:</a:t>
            </a:r>
          </a:p>
          <a:p>
            <a:pPr algn="just">
              <a:lnSpc>
                <a:spcPts val="2690"/>
              </a:lnSpc>
            </a:pPr>
            <a:r>
              <a:rPr lang="ru-RU" sz="2360" dirty="0" err="1" smtClean="0">
                <a:solidFill>
                  <a:srgbClr val="FFFFFF"/>
                </a:solidFill>
                <a:latin typeface="Poppins" panose="00000500000000000000"/>
              </a:rPr>
              <a:t>Кривцун</a:t>
            </a: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 Светлана Михайловна</a:t>
            </a:r>
            <a:endParaRPr lang="en-US" sz="2360" dirty="0">
              <a:solidFill>
                <a:srgbClr val="FFFFFF"/>
              </a:solidFill>
              <a:latin typeface="Poppins" panose="0000050000000000000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1361" y="6525857"/>
            <a:ext cx="8387839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690"/>
              </a:lnSpc>
            </a:pP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Название учреждения:</a:t>
            </a:r>
          </a:p>
          <a:p>
            <a:pPr algn="just">
              <a:lnSpc>
                <a:spcPts val="2690"/>
              </a:lnSpc>
            </a:pP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 Центр Культуры городского округа Верхняя Тура</a:t>
            </a:r>
            <a:endParaRPr lang="en-US" sz="2360" dirty="0">
              <a:solidFill>
                <a:srgbClr val="FFFFFF"/>
              </a:solidFill>
              <a:latin typeface="Poppins" panose="0000050000000000000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2" y="636538"/>
            <a:ext cx="10260723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5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НАЗВАНИЕ ПРЕДСТАВЛЕНИЯ,</a:t>
            </a:r>
          </a:p>
          <a:p>
            <a:pPr>
              <a:lnSpc>
                <a:spcPts val="715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ДАТА И </a:t>
            </a:r>
            <a:r>
              <a:rPr lang="en-US" sz="4000" dirty="0" smtClean="0">
                <a:solidFill>
                  <a:schemeClr val="bg1"/>
                </a:solidFill>
                <a:latin typeface="Roboto Condensed" panose="02000000000000000000"/>
              </a:rPr>
              <a:t>МЕСТО</a:t>
            </a:r>
            <a:r>
              <a:rPr lang="ru-RU" sz="4000" dirty="0" smtClean="0">
                <a:solidFill>
                  <a:schemeClr val="bg1"/>
                </a:solidFill>
                <a:latin typeface="Roboto Condensed" panose="0200000000000000000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Roboto Condensed" panose="02000000000000000000"/>
              </a:rPr>
              <a:t>ЕГО </a:t>
            </a: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ПРОВЕДЕНИЯ</a:t>
            </a: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19" name="Текстовое поле 18"/>
          <p:cNvSpPr txBox="1"/>
          <p:nvPr/>
        </p:nvSpPr>
        <p:spPr>
          <a:xfrm>
            <a:off x="1701800" y="3883660"/>
            <a:ext cx="8280400" cy="44831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just">
              <a:lnSpc>
                <a:spcPts val="2690"/>
              </a:lnSpc>
            </a:pP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Название представления:</a:t>
            </a:r>
          </a:p>
          <a:p>
            <a:pPr lvl="0" algn="just">
              <a:lnSpc>
                <a:spcPts val="2690"/>
              </a:lnSpc>
            </a:pP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Рождественский спектакль по пьесе Д. </a:t>
            </a: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Дмитриева </a:t>
            </a: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«Потерянный башмак»</a:t>
            </a:r>
          </a:p>
          <a:p>
            <a:pPr lvl="0" algn="just">
              <a:lnSpc>
                <a:spcPts val="2690"/>
              </a:lnSpc>
            </a:pP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Даты проведения: с двадцать третьего по двадцать шестое декабря две тысячи двадцать четвертого года.</a:t>
            </a:r>
          </a:p>
          <a:p>
            <a:pPr lvl="0" algn="just">
              <a:lnSpc>
                <a:spcPts val="2690"/>
              </a:lnSpc>
            </a:pP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Место проведения: </a:t>
            </a:r>
            <a:r>
              <a:rPr lang="ru-RU" sz="2360" dirty="0">
                <a:solidFill>
                  <a:srgbClr val="FFFFFF"/>
                </a:solidFill>
                <a:latin typeface="Poppins" panose="00000500000000000000"/>
              </a:rPr>
              <a:t>Центр Культуры городского округа Верхняя </a:t>
            </a: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Тура.</a:t>
            </a:r>
            <a:endParaRPr lang="en-US" sz="2360" dirty="0">
              <a:solidFill>
                <a:srgbClr val="FFFFFF"/>
              </a:solidFill>
              <a:latin typeface="Poppins" panose="0000050000000000000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2" y="636538"/>
            <a:ext cx="10260723" cy="1022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8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ЦЕЛИ, ЗАДАЧИ</a:t>
            </a: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19" name="Текстовое поле 18"/>
          <p:cNvSpPr txBox="1"/>
          <p:nvPr/>
        </p:nvSpPr>
        <p:spPr>
          <a:xfrm>
            <a:off x="1701800" y="3883660"/>
            <a:ext cx="8280400" cy="44831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ru-RU" alt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1401925" y="2435004"/>
            <a:ext cx="9144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Цель проекта – привлечь внимание зрителей и участников к значимости общечеловеческих </a:t>
            </a:r>
            <a:r>
              <a:rPr lang="ru-RU" sz="3200" dirty="0" smtClean="0">
                <a:solidFill>
                  <a:schemeClr val="bg1"/>
                </a:solidFill>
              </a:rPr>
              <a:t>ценностей.</a:t>
            </a:r>
            <a:endParaRPr lang="ru-RU" sz="3200" dirty="0">
              <a:solidFill>
                <a:schemeClr val="bg1"/>
              </a:solidFill>
            </a:endParaRPr>
          </a:p>
          <a:p>
            <a:r>
              <a:rPr lang="ru-RU" sz="3200" dirty="0">
                <a:solidFill>
                  <a:schemeClr val="bg1"/>
                </a:solidFill>
              </a:rPr>
              <a:t>Задачи проекта -</a:t>
            </a:r>
          </a:p>
          <a:p>
            <a:r>
              <a:rPr lang="ru-RU" sz="3200" dirty="0">
                <a:solidFill>
                  <a:schemeClr val="bg1"/>
                </a:solidFill>
              </a:rPr>
              <a:t>          – формировать интерес к истории праздника Рождества Христова.</a:t>
            </a:r>
          </a:p>
          <a:p>
            <a:r>
              <a:rPr lang="ru-RU" sz="3200" dirty="0">
                <a:solidFill>
                  <a:schemeClr val="bg1"/>
                </a:solidFill>
              </a:rPr>
              <a:t>          - посредством театрального искусства воспитывать духовные ценности- любовь, доброту, </a:t>
            </a:r>
            <a:r>
              <a:rPr lang="ru-RU" sz="3200" dirty="0" smtClean="0">
                <a:solidFill>
                  <a:schemeClr val="bg1"/>
                </a:solidFill>
              </a:rPr>
              <a:t>сострадание.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770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2" y="636538"/>
            <a:ext cx="10260723" cy="230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2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ОПИСАНИЕ,</a:t>
            </a:r>
            <a:endParaRPr lang="ru-RU" sz="4000" dirty="0">
              <a:solidFill>
                <a:schemeClr val="bg1"/>
              </a:solidFill>
              <a:latin typeface="Roboto Condensed" panose="02000000000000000000"/>
            </a:endParaRPr>
          </a:p>
          <a:p>
            <a:pPr>
              <a:lnSpc>
                <a:spcPts val="602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ОСНОВНЫЕ МЫСЛИ,</a:t>
            </a:r>
            <a:endParaRPr lang="ru-RU" sz="4000" dirty="0">
              <a:solidFill>
                <a:schemeClr val="bg1"/>
              </a:solidFill>
              <a:latin typeface="Roboto Condensed" panose="02000000000000000000"/>
            </a:endParaRPr>
          </a:p>
          <a:p>
            <a:pPr>
              <a:lnSpc>
                <a:spcPts val="602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ЗАЛОЖЕННЫЕ В </a:t>
            </a:r>
            <a:r>
              <a:rPr lang="ru-RU" sz="4000" dirty="0" smtClean="0">
                <a:solidFill>
                  <a:schemeClr val="bg1"/>
                </a:solidFill>
                <a:latin typeface="Roboto Condensed" panose="02000000000000000000"/>
              </a:rPr>
              <a:t>ОСНОВУ</a:t>
            </a:r>
            <a:r>
              <a:rPr lang="en-US" sz="4000" dirty="0" smtClean="0">
                <a:solidFill>
                  <a:schemeClr val="bg1"/>
                </a:solidFill>
                <a:latin typeface="Roboto Condensed" panose="0200000000000000000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МЕРОПРИЯТИЯ</a:t>
            </a: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19" name="Текстовое поле 18"/>
          <p:cNvSpPr txBox="1"/>
          <p:nvPr/>
        </p:nvSpPr>
        <p:spPr>
          <a:xfrm>
            <a:off x="1701800" y="3883660"/>
            <a:ext cx="8280400" cy="44831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ru-RU" alt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1376822" y="3037805"/>
            <a:ext cx="9144000" cy="720197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</a:rPr>
              <a:t>Более 20 лет назад возникла идея постановки  первого Рождественского спектакля. После успешной премьеры появилось понимание, что нужно развивать новый жанр в Городском Центре Культуры, привлекая все творческие коллективы учреждения, благотворителей, а также </a:t>
            </a:r>
            <a:r>
              <a:rPr lang="ru-RU" sz="2200" dirty="0" err="1">
                <a:solidFill>
                  <a:schemeClr val="bg1"/>
                </a:solidFill>
                <a:latin typeface="Arial" panose="020B0604020202020204" pitchFamily="34" charset="0"/>
              </a:rPr>
              <a:t>благополучателей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</a:rPr>
              <a:t> ( воспитанников детского дома).</a:t>
            </a:r>
          </a:p>
          <a:p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</a:rPr>
              <a:t>     На протяжении этих лет на все Рождественские спектакли зрители приходят бесплатно, при этом в финале спектакля артисты спускаются со сцены и дарят всем пришедшим сувениры, маленькие рождественские подарки, по смыслу связанные с идеей спектакля. Много лет подряд организаторы спектакля объявляли благотворительные акции по сбору необходимых для детского дома вещей ( альбомы, краски, памперсы, игрушки). Идея благотворительности стала одной из важнейших задач нашего проекта.</a:t>
            </a:r>
          </a:p>
          <a:p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</a:rPr>
              <a:t>Благодаря Рождественским спектаклям в городе Верхняя Тура возникла  театральная студия «Трудное» детство», некоторые выпускники которой закончили театральные ВУЗы нашей страны и успешно работают артистами, режиссерами. Один из выпускников – </a:t>
            </a:r>
            <a:r>
              <a:rPr lang="ru-RU" sz="2200" dirty="0" err="1">
                <a:solidFill>
                  <a:schemeClr val="bg1"/>
                </a:solidFill>
                <a:latin typeface="Arial" panose="020B0604020202020204" pitchFamily="34" charset="0"/>
              </a:rPr>
              <a:t>М.Корольков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</a:rPr>
              <a:t> – выступил в роли консультанта Рождественского спектакля</a:t>
            </a:r>
            <a:r>
              <a:rPr lang="ru-RU" sz="2200" dirty="0" smtClean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endParaRPr lang="ru-RU" sz="22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61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2" y="636538"/>
            <a:ext cx="10260723" cy="230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2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ОПИСАНИЕ,</a:t>
            </a:r>
            <a:endParaRPr lang="ru-RU" sz="4000" dirty="0">
              <a:solidFill>
                <a:schemeClr val="bg1"/>
              </a:solidFill>
              <a:latin typeface="Roboto Condensed" panose="02000000000000000000"/>
            </a:endParaRPr>
          </a:p>
          <a:p>
            <a:pPr>
              <a:lnSpc>
                <a:spcPts val="602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ОСНОВНЫЕ МЫСЛИ,</a:t>
            </a:r>
            <a:endParaRPr lang="ru-RU" sz="4000" dirty="0">
              <a:solidFill>
                <a:schemeClr val="bg1"/>
              </a:solidFill>
              <a:latin typeface="Roboto Condensed" panose="02000000000000000000"/>
            </a:endParaRPr>
          </a:p>
          <a:p>
            <a:pPr>
              <a:lnSpc>
                <a:spcPts val="602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ЗАЛОЖЕННЫЕ В </a:t>
            </a:r>
            <a:r>
              <a:rPr lang="ru-RU" sz="4000" dirty="0" smtClean="0">
                <a:solidFill>
                  <a:schemeClr val="bg1"/>
                </a:solidFill>
                <a:latin typeface="Roboto Condensed" panose="02000000000000000000"/>
              </a:rPr>
              <a:t>ОСНОВУ</a:t>
            </a:r>
            <a:r>
              <a:rPr lang="en-US" sz="4000" dirty="0" smtClean="0">
                <a:solidFill>
                  <a:schemeClr val="bg1"/>
                </a:solidFill>
                <a:latin typeface="Roboto Condensed" panose="0200000000000000000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МЕРОПРИЯТИЯ</a:t>
            </a: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19" name="Текстовое поле 18"/>
          <p:cNvSpPr txBox="1"/>
          <p:nvPr/>
        </p:nvSpPr>
        <p:spPr>
          <a:xfrm>
            <a:off x="1701800" y="3883660"/>
            <a:ext cx="8280400" cy="44831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ru-RU" alt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1376822" y="3037805"/>
            <a:ext cx="9144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</a:rPr>
              <a:t>Каждый год организаторы спектакля ищут новых авторов для использования в постановках, например 2018 год – был «поставлен спектакль «Дом моего сердца» по пьесе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</a:rPr>
              <a:t>А.Котляр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lvl="0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</a:rPr>
              <a:t>2017 год – «Спящая красавица» по пьесе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</a:rPr>
              <a:t>Т.Уфимцевой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lvl="0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</a:rPr>
              <a:t>2016 год – «Мальчик – звезда» по роману О.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</a:rPr>
              <a:t>Уайлда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</a:rPr>
              <a:t>. В 2024 Матушка Ольга (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</a:rPr>
              <a:t>В.Сунцова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</a:rPr>
              <a:t>) сделала инсценировку по рассказу К. Чапека «Почтальонская сказка». </a:t>
            </a:r>
          </a:p>
          <a:p>
            <a:pPr lvl="0"/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И в завершении 2024 года 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</a:rPr>
              <a:t>мы показали зрителям Рождественский спектакль по пьесе Д. 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Дмитриева 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</a:rPr>
              <a:t>«Потерянный башмак». В спектакле принимали участие воспитанники Образцового театра эстрадной песни  «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</a:rPr>
              <a:t>Пэппи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</a:rPr>
              <a:t>» -35 человек (рук.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</a:rPr>
              <a:t>Г.Закирова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</a:rPr>
              <a:t>) и артисты Образцовой театральной студии «Трудное» детство» (рук.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</a:rPr>
              <a:t>С.Кривцун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</a:rPr>
              <a:t>)– 13 человек. Мы показали 7 спектаклей для воспитанников детских садов, школьников города и для всех желающих. На эти спектакли приезжают зрители из соседних городов и оставляют свои самые восторженные отзывы. И благодарность!</a:t>
            </a:r>
          </a:p>
        </p:txBody>
      </p:sp>
    </p:spTree>
    <p:extLst>
      <p:ext uri="{BB962C8B-B14F-4D97-AF65-F5344CB8AC3E}">
        <p14:creationId xmlns:p14="http://schemas.microsoft.com/office/powerpoint/2010/main" val="381025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2" y="636538"/>
            <a:ext cx="10260723" cy="1962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75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ЦИФРОВЫЕ ПОКАЗАТЕЛИ ПРОЕКТА</a:t>
            </a: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ts val="5075"/>
              </a:lnSpc>
            </a:pPr>
            <a:r>
              <a:rPr lang="en-US" sz="3000" dirty="0" smtClean="0">
                <a:solidFill>
                  <a:schemeClr val="bg1"/>
                </a:solidFill>
                <a:latin typeface="Roboto Condensed" panose="02000000000000000000"/>
              </a:rPr>
              <a:t>КОЛИЧЕСТВО УЧАСТНИКОВ,</a:t>
            </a:r>
            <a:r>
              <a:rPr lang="ru-RU" sz="3000" dirty="0" smtClean="0">
                <a:solidFill>
                  <a:schemeClr val="bg1"/>
                </a:solidFill>
                <a:latin typeface="Roboto Condensed" panose="02000000000000000000"/>
              </a:rPr>
              <a:t> </a:t>
            </a:r>
            <a:r>
              <a:rPr lang="en-US" sz="3000" dirty="0" smtClean="0">
                <a:solidFill>
                  <a:schemeClr val="bg1"/>
                </a:solidFill>
                <a:latin typeface="Roboto Condensed" panose="02000000000000000000"/>
              </a:rPr>
              <a:t>ЗРИТЕЛЕЙ</a:t>
            </a:r>
            <a:endParaRPr lang="ru-RU" sz="3000" dirty="0">
              <a:solidFill>
                <a:schemeClr val="bg1"/>
              </a:solidFill>
              <a:latin typeface="Roboto Condensed" panose="02000000000000000000"/>
            </a:endParaRPr>
          </a:p>
          <a:p>
            <a:pPr>
              <a:lnSpc>
                <a:spcPts val="5075"/>
              </a:lnSpc>
            </a:pPr>
            <a:r>
              <a:rPr lang="en-US" sz="3000" dirty="0" smtClean="0">
                <a:solidFill>
                  <a:schemeClr val="bg1"/>
                </a:solidFill>
                <a:latin typeface="Roboto Condensed" panose="02000000000000000000"/>
              </a:rPr>
              <a:t>И ДРУГИЕ</a:t>
            </a:r>
            <a:r>
              <a:rPr lang="ru-RU" sz="3000" dirty="0" smtClean="0">
                <a:solidFill>
                  <a:schemeClr val="bg1"/>
                </a:solidFill>
                <a:latin typeface="Roboto Condensed" panose="02000000000000000000"/>
              </a:rPr>
              <a:t> </a:t>
            </a:r>
            <a:r>
              <a:rPr lang="en-US" sz="3000" dirty="0" smtClean="0">
                <a:solidFill>
                  <a:schemeClr val="bg1"/>
                </a:solidFill>
                <a:latin typeface="Roboto Condensed" panose="02000000000000000000"/>
              </a:rPr>
              <a:t>КОЛИЧЕСТВЕННЫЕ </a:t>
            </a:r>
            <a:r>
              <a:rPr lang="en-US" sz="3000" dirty="0">
                <a:solidFill>
                  <a:schemeClr val="bg1"/>
                </a:solidFill>
                <a:latin typeface="Roboto Condensed" panose="02000000000000000000"/>
              </a:rPr>
              <a:t>ПОКАЗАТЕЛИ</a:t>
            </a: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19" name="Текстовое поле 18"/>
          <p:cNvSpPr txBox="1"/>
          <p:nvPr/>
        </p:nvSpPr>
        <p:spPr>
          <a:xfrm>
            <a:off x="1701800" y="3883660"/>
            <a:ext cx="8280400" cy="44831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ru-RU" alt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1173711" y="3146023"/>
            <a:ext cx="9144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</a:rPr>
              <a:t>Всего в спектакле приняли участие 52 человека.</a:t>
            </a:r>
          </a:p>
          <a:p>
            <a:pPr lvl="0"/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</a:rPr>
              <a:t>Состоялось 7 представлений.</a:t>
            </a:r>
          </a:p>
          <a:p>
            <a:pPr lvl="0"/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</a:rPr>
              <a:t>Спектакль посмотрели 2380 зрителей.</a:t>
            </a:r>
            <a:endParaRPr lang="ru-RU" sz="32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00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 rot="-10800000">
            <a:off x="17313315" y="1731952"/>
            <a:ext cx="108030" cy="8561293"/>
            <a:chOff x="0" y="0"/>
            <a:chExt cx="144039" cy="11415057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13" name="Group 13"/>
          <p:cNvGrpSpPr/>
          <p:nvPr/>
        </p:nvGrpSpPr>
        <p:grpSpPr>
          <a:xfrm rot="-10800000">
            <a:off x="17259300" y="1280131"/>
            <a:ext cx="216059" cy="216058"/>
            <a:chOff x="0" y="0"/>
            <a:chExt cx="6350000" cy="634997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 rot="-10800000">
            <a:off x="17259300" y="937231"/>
            <a:ext cx="216059" cy="216058"/>
            <a:chOff x="0" y="0"/>
            <a:chExt cx="6350000" cy="634997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7" name="Group 17"/>
          <p:cNvGrpSpPr/>
          <p:nvPr/>
        </p:nvGrpSpPr>
        <p:grpSpPr>
          <a:xfrm rot="-10800000">
            <a:off x="17259300" y="581768"/>
            <a:ext cx="216059" cy="216058"/>
            <a:chOff x="0" y="0"/>
            <a:chExt cx="6350000" cy="634997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20" name="Freeform 20"/>
          <p:cNvSpPr/>
          <p:nvPr/>
        </p:nvSpPr>
        <p:spPr>
          <a:xfrm>
            <a:off x="9982361" y="6134409"/>
            <a:ext cx="11969556" cy="3860182"/>
          </a:xfrm>
          <a:custGeom>
            <a:avLst/>
            <a:gdLst/>
            <a:ahLst/>
            <a:cxnLst/>
            <a:rect l="l" t="t" r="r" b="b"/>
            <a:pathLst>
              <a:path w="11969556" h="3860182">
                <a:moveTo>
                  <a:pt x="0" y="0"/>
                </a:moveTo>
                <a:lnTo>
                  <a:pt x="11969556" y="0"/>
                </a:lnTo>
                <a:lnTo>
                  <a:pt x="11969556" y="3860182"/>
                </a:lnTo>
                <a:lnTo>
                  <a:pt x="0" y="38601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-1141717" flipH="1" flipV="1">
            <a:off x="-1580477" y="-1265973"/>
            <a:ext cx="9845798" cy="3175270"/>
          </a:xfrm>
          <a:custGeom>
            <a:avLst/>
            <a:gdLst/>
            <a:ahLst/>
            <a:cxnLst/>
            <a:rect l="l" t="t" r="r" b="b"/>
            <a:pathLst>
              <a:path w="9845798" h="3175270">
                <a:moveTo>
                  <a:pt x="9845798" y="3175269"/>
                </a:moveTo>
                <a:lnTo>
                  <a:pt x="0" y="3175269"/>
                </a:lnTo>
                <a:lnTo>
                  <a:pt x="0" y="0"/>
                </a:lnTo>
                <a:lnTo>
                  <a:pt x="9845798" y="0"/>
                </a:lnTo>
                <a:lnTo>
                  <a:pt x="9845798" y="3175269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1157599">
            <a:off x="9404345" y="356244"/>
            <a:ext cx="10001656" cy="3225534"/>
          </a:xfrm>
          <a:custGeom>
            <a:avLst/>
            <a:gdLst/>
            <a:ahLst/>
            <a:cxnLst/>
            <a:rect l="l" t="t" r="r" b="b"/>
            <a:pathLst>
              <a:path w="10001656" h="3225534">
                <a:moveTo>
                  <a:pt x="0" y="0"/>
                </a:moveTo>
                <a:lnTo>
                  <a:pt x="10001656" y="0"/>
                </a:lnTo>
                <a:lnTo>
                  <a:pt x="10001656" y="3225534"/>
                </a:lnTo>
                <a:lnTo>
                  <a:pt x="0" y="32255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3" name="Текстовое поле 22"/>
          <p:cNvSpPr txBox="1"/>
          <p:nvPr/>
        </p:nvSpPr>
        <p:spPr>
          <a:xfrm>
            <a:off x="1650325" y="4029155"/>
            <a:ext cx="10671810" cy="49942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ru-RU" altLang="en-US"/>
          </a:p>
        </p:txBody>
      </p:sp>
      <p:sp>
        <p:nvSpPr>
          <p:cNvPr id="24" name="TextBox 7"/>
          <p:cNvSpPr txBox="1"/>
          <p:nvPr/>
        </p:nvSpPr>
        <p:spPr>
          <a:xfrm>
            <a:off x="2715270" y="1572815"/>
            <a:ext cx="10260723" cy="13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5"/>
              </a:lnSpc>
            </a:pPr>
            <a:r>
              <a:rPr lang="ru-RU" sz="4000" dirty="0" smtClean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ЗАКЛЮЧИТЕЛЬНЫЕ КОММЕНТАРИИ</a:t>
            </a:r>
          </a:p>
          <a:p>
            <a:pPr algn="ctr">
              <a:lnSpc>
                <a:spcPts val="5075"/>
              </a:lnSpc>
            </a:pPr>
            <a:r>
              <a:rPr lang="ru-RU" sz="4000" dirty="0" smtClean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К ПРОЕКТУ</a:t>
            </a:r>
            <a:r>
              <a:rPr lang="ru-RU" sz="4000" dirty="0" smtClean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:</a:t>
            </a:r>
            <a:endParaRPr lang="en-US" sz="3000" dirty="0">
              <a:solidFill>
                <a:schemeClr val="bg1"/>
              </a:solidFill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618427" y="3322717"/>
            <a:ext cx="9144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</a:rPr>
              <a:t>Вот уже на протяжении 20 лет ежегодно мы творим во благо добра!</a:t>
            </a:r>
          </a:p>
          <a:p>
            <a:pPr lvl="0"/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</a:rPr>
              <a:t>Пробуждаем светлые чувства в сердцах наших зрителей.</a:t>
            </a:r>
          </a:p>
          <a:p>
            <a:pPr lvl="0"/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</a:rPr>
              <a:t>Это далеко не последний проект Рождественских спектаклей в нашей провинции – Верхней Туре.</a:t>
            </a:r>
            <a:endParaRPr lang="ru-RU" sz="32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260</Words>
  <Application>Microsoft Office PowerPoint</Application>
  <PresentationFormat>Произвольный</PresentationFormat>
  <Paragraphs>42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Poppins</vt:lpstr>
      <vt:lpstr>Roboto Condensed</vt:lpstr>
      <vt:lpstr>Calibri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Премия в области организации массовых мероприятий «Золотая Легенда»</dc:title>
  <dc:creator>Дирекция</dc:creator>
  <cp:lastModifiedBy>Пользователь</cp:lastModifiedBy>
  <cp:revision>11</cp:revision>
  <dcterms:created xsi:type="dcterms:W3CDTF">2006-08-16T00:00:00Z</dcterms:created>
  <dcterms:modified xsi:type="dcterms:W3CDTF">2025-02-27T10:38:09Z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1C29111BD7274EB48FE03B3FCEE75996_12</vt:lpwstr>
  </property>
  <property fmtid="{D5CDD505-2E9C-101B-9397-08002B2CF9AE}" pid="3" name="KSOProductBuildVer">
    <vt:lpwstr>1049-12.2.0.13431</vt:lpwstr>
  </property>
</Properties>
</file>