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Poppins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 Condense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C38"/>
    <a:srgbClr val="E6C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63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Режиссер мероприятия: Гасымова Лейла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Мамедага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Кызы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Название учреждения: </a:t>
            </a:r>
            <a:r>
              <a:rPr lang="ru-RU" sz="2400" b="1" dirty="0">
                <a:solidFill>
                  <a:schemeClr val="bg1"/>
                </a:solidFill>
              </a:rPr>
              <a:t>МБУК «</a:t>
            </a:r>
            <a:r>
              <a:rPr lang="ru-RU" sz="2400" b="1" dirty="0" err="1">
                <a:solidFill>
                  <a:schemeClr val="bg1"/>
                </a:solidFill>
              </a:rPr>
              <a:t>Краснотурьинская</a:t>
            </a:r>
            <a:r>
              <a:rPr lang="ru-RU" sz="2400" b="1" dirty="0">
                <a:solidFill>
                  <a:schemeClr val="bg1"/>
                </a:solidFill>
              </a:rPr>
              <a:t> ЦКС</a:t>
            </a:r>
            <a:r>
              <a:rPr lang="ru-RU" sz="2400" b="1" dirty="0" smtClean="0">
                <a:solidFill>
                  <a:schemeClr val="bg1"/>
                </a:solidFill>
              </a:rPr>
              <a:t>» </a:t>
            </a:r>
            <a:r>
              <a:rPr lang="ru-RU" sz="2400" b="1" dirty="0">
                <a:solidFill>
                  <a:schemeClr val="bg1"/>
                </a:solidFill>
              </a:rPr>
              <a:t>ОСП Дом культуры «Октябрь»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МЕСТО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ЕГО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6" name="TextBox 15"/>
          <p:cNvSpPr txBox="1"/>
          <p:nvPr/>
        </p:nvSpPr>
        <p:spPr>
          <a:xfrm>
            <a:off x="346642" y="2479335"/>
            <a:ext cx="116277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E6CC41"/>
                </a:solidFill>
              </a:rPr>
              <a:t>Новогоднее театрализованное</a:t>
            </a:r>
          </a:p>
          <a:p>
            <a:pPr algn="ctr"/>
            <a:r>
              <a:rPr lang="ru-RU" sz="5400" dirty="0" smtClean="0">
                <a:solidFill>
                  <a:srgbClr val="E6CC41"/>
                </a:solidFill>
              </a:rPr>
              <a:t> представление</a:t>
            </a:r>
          </a:p>
          <a:p>
            <a:pPr algn="ctr"/>
            <a:r>
              <a:rPr lang="ru-RU" sz="5400" dirty="0" smtClean="0">
                <a:solidFill>
                  <a:srgbClr val="E6CC41"/>
                </a:solidFill>
              </a:rPr>
              <a:t> «Зельга против Нового года»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207025" y="5390897"/>
            <a:ext cx="799979" cy="799979"/>
          </a:xfrm>
          <a:prstGeom prst="rect">
            <a:avLst/>
          </a:prstGeom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3135471" y="6830392"/>
            <a:ext cx="990600" cy="990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07004" y="5432065"/>
            <a:ext cx="4572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Дом культуры «Октябрь»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5845" y="6638865"/>
            <a:ext cx="3331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23.12-10:00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25.12-10:00, 12:30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29.12-12:00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647786" y="2049412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400" dirty="0" smtClean="0">
                <a:solidFill>
                  <a:srgbClr val="E6CC41"/>
                </a:solidFill>
              </a:rPr>
              <a:t>Создание </a:t>
            </a:r>
            <a:r>
              <a:rPr lang="ru-RU" altLang="en-US" sz="2400" dirty="0">
                <a:solidFill>
                  <a:srgbClr val="E6CC41"/>
                </a:solidFill>
              </a:rPr>
              <a:t>сценария: Разработка интересного сюжета, сочетающего элементы научной фантастики, новогодней сказки и комедии.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400" dirty="0" smtClean="0">
                <a:solidFill>
                  <a:schemeClr val="bg1"/>
                </a:solidFill>
              </a:rPr>
              <a:t>Организация </a:t>
            </a:r>
            <a:r>
              <a:rPr lang="ru-RU" altLang="en-US" sz="2400" dirty="0">
                <a:solidFill>
                  <a:schemeClr val="bg1"/>
                </a:solidFill>
              </a:rPr>
              <a:t>качественного музыкального и танцевального </a:t>
            </a:r>
            <a:r>
              <a:rPr lang="ru-RU" altLang="en-US" sz="2400" dirty="0" smtClean="0">
                <a:solidFill>
                  <a:schemeClr val="bg1"/>
                </a:solidFill>
              </a:rPr>
              <a:t>сопровождения.</a:t>
            </a:r>
            <a:endParaRPr lang="ru-RU" alt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400" dirty="0" smtClean="0">
                <a:solidFill>
                  <a:srgbClr val="E6CC41"/>
                </a:solidFill>
              </a:rPr>
              <a:t>Разработка </a:t>
            </a:r>
            <a:r>
              <a:rPr lang="ru-RU" altLang="en-US" sz="2400" dirty="0">
                <a:solidFill>
                  <a:srgbClr val="E6CC41"/>
                </a:solidFill>
              </a:rPr>
              <a:t>визуального оформления спектакля, которое будет создавать атмосферу волшебства и праздника.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400" dirty="0">
                <a:solidFill>
                  <a:schemeClr val="bg1"/>
                </a:solidFill>
              </a:rPr>
              <a:t>Обеспечение высокого уровня актерской игры и режиссуры: Достижение слаженной работы актеров, чтобы донести до зрителей идеи и эмоции спектакля.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400" dirty="0" smtClean="0">
                <a:solidFill>
                  <a:srgbClr val="E6CC41"/>
                </a:solidFill>
              </a:rPr>
              <a:t>Создание </a:t>
            </a:r>
            <a:r>
              <a:rPr lang="ru-RU" altLang="en-US" sz="2400" dirty="0">
                <a:solidFill>
                  <a:srgbClr val="E6CC41"/>
                </a:solidFill>
              </a:rPr>
              <a:t>положительного эмоционального настроя: Завершение спектакля на позитивной ноте, оставив у зрителей приятные впечатления и веру в чудо</a:t>
            </a:r>
            <a:r>
              <a:rPr lang="ru-RU" altLang="en-US" sz="2400" dirty="0" smtClean="0">
                <a:solidFill>
                  <a:srgbClr val="E6CC41"/>
                </a:solidFill>
              </a:rPr>
              <a:t>.</a:t>
            </a:r>
            <a:endParaRPr lang="ru-RU" altLang="en-US" sz="2400" dirty="0">
              <a:solidFill>
                <a:srgbClr val="E6CC4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400" dirty="0">
                <a:solidFill>
                  <a:schemeClr val="bg1"/>
                </a:solidFill>
              </a:rPr>
              <a:t>Продемонстрировать возможности творческого коллектива </a:t>
            </a:r>
            <a:r>
              <a:rPr lang="ru-RU" altLang="en-US" sz="2400" dirty="0" smtClean="0">
                <a:solidFill>
                  <a:schemeClr val="bg1"/>
                </a:solidFill>
              </a:rPr>
              <a:t>ДК «Октябрь».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400" dirty="0" smtClean="0">
                <a:solidFill>
                  <a:srgbClr val="E6CC41"/>
                </a:solidFill>
              </a:rPr>
              <a:t>Привлечь </a:t>
            </a:r>
            <a:r>
              <a:rPr lang="ru-RU" altLang="en-US" sz="2400" dirty="0">
                <a:solidFill>
                  <a:srgbClr val="E6CC41"/>
                </a:solidFill>
              </a:rPr>
              <a:t>внимание к теме эмоций и чувств: В контексте инопланетян, не умеющих радоваться, подчеркнуть важность эмоционального интеллекта и умения выражать свои чувства.</a:t>
            </a:r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56" y="-1394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426716" y="301076"/>
            <a:ext cx="10260723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2000" b="1" u="sng" dirty="0" smtClean="0">
                <a:solidFill>
                  <a:srgbClr val="E6CC41"/>
                </a:solidFill>
                <a:latin typeface="Roboto Condensed" panose="02000000000000000000"/>
              </a:rPr>
              <a:t>ОПИСАНИЕ</a:t>
            </a:r>
            <a:endParaRPr lang="en-US" sz="2000" b="1" u="sng" dirty="0">
              <a:solidFill>
                <a:srgbClr val="E6CC4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380338" y="-104660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32525" y="986158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dirty="0">
                <a:solidFill>
                  <a:schemeClr val="bg1"/>
                </a:solidFill>
              </a:rPr>
              <a:t>В преддверии Нового года на Землю прибывают гости с далекой планеты Зенера - любознательные </a:t>
            </a:r>
            <a:r>
              <a:rPr lang="ru-RU" altLang="en-US" sz="2400" dirty="0" err="1">
                <a:solidFill>
                  <a:schemeClr val="bg1"/>
                </a:solidFill>
              </a:rPr>
              <a:t>зенерийцы</a:t>
            </a:r>
            <a:r>
              <a:rPr lang="ru-RU" altLang="en-US" sz="2400" dirty="0">
                <a:solidFill>
                  <a:schemeClr val="bg1"/>
                </a:solidFill>
              </a:rPr>
              <a:t>, стремящиеся познакомиться с традициями празднования. Однако, их научный интерес к земным обычаям приводит к неожиданным последствиям. Зельга, увлеченная исследованиями и совершенно не понимающая важности земных эмоций и веры в чудеса, случайно становится причиной исчезновения Деда Мороза. Теперь, чтобы спасти Новый год</a:t>
            </a:r>
            <a:r>
              <a:rPr lang="ru-RU" altLang="en-US" sz="2400" dirty="0" smtClean="0">
                <a:solidFill>
                  <a:schemeClr val="bg1"/>
                </a:solidFill>
              </a:rPr>
              <a:t>, Снегурочке </a:t>
            </a:r>
            <a:r>
              <a:rPr lang="ru-RU" altLang="en-US" sz="2400" dirty="0">
                <a:solidFill>
                  <a:schemeClr val="bg1"/>
                </a:solidFill>
              </a:rPr>
              <a:t>и </a:t>
            </a:r>
            <a:r>
              <a:rPr lang="ru-RU" altLang="en-US" sz="2400" dirty="0" smtClean="0">
                <a:solidFill>
                  <a:schemeClr val="bg1"/>
                </a:solidFill>
              </a:rPr>
              <a:t>другим сказочным героям </a:t>
            </a:r>
            <a:r>
              <a:rPr lang="ru-RU" altLang="en-US" sz="2400" dirty="0">
                <a:solidFill>
                  <a:schemeClr val="bg1"/>
                </a:solidFill>
              </a:rPr>
              <a:t>предстоит убедить </a:t>
            </a:r>
            <a:r>
              <a:rPr lang="ru-RU" altLang="en-US" sz="2400" dirty="0" err="1">
                <a:solidFill>
                  <a:schemeClr val="bg1"/>
                </a:solidFill>
              </a:rPr>
              <a:t>Зельгу</a:t>
            </a:r>
            <a:r>
              <a:rPr lang="ru-RU" altLang="en-US" sz="2400" dirty="0">
                <a:solidFill>
                  <a:schemeClr val="bg1"/>
                </a:solidFill>
              </a:rPr>
              <a:t> в ценности земного праздника и найти способ вернуть Деда Мороза. Их приключения научат ценить дружбу, верить в чудо и покажут, что даже самые разные существа могут объединиться ради общего дела.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8894" y="5900490"/>
            <a:ext cx="105363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E6CC41"/>
                </a:solidFill>
              </a:rPr>
              <a:t>Основные </a:t>
            </a:r>
            <a:r>
              <a:rPr lang="ru-RU" sz="2000" u="sng" dirty="0" smtClean="0">
                <a:solidFill>
                  <a:srgbClr val="E6CC41"/>
                </a:solidFill>
              </a:rPr>
              <a:t>Мысли:</a:t>
            </a:r>
            <a:endParaRPr lang="ru-RU" sz="2000" u="sng" dirty="0">
              <a:solidFill>
                <a:srgbClr val="E6CC4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Спектакль </a:t>
            </a:r>
            <a:r>
              <a:rPr lang="ru-RU" sz="2000" dirty="0">
                <a:solidFill>
                  <a:schemeClr val="bg1"/>
                </a:solidFill>
              </a:rPr>
              <a:t>подчеркивает, что эмоции – это важная часть человеческой жизни, делающая мир ярче и насыщеннее.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Только </a:t>
            </a:r>
            <a:r>
              <a:rPr lang="ru-RU" sz="2000" dirty="0">
                <a:solidFill>
                  <a:schemeClr val="bg1"/>
                </a:solidFill>
              </a:rPr>
              <a:t>объединившись, герои могут преодолеть трудности и исправить ошибки. Дружба и готовность прийти на помощь – это то, что делает нас сильнее и позволяет творить </a:t>
            </a:r>
            <a:r>
              <a:rPr lang="ru-RU" sz="2000" dirty="0" smtClean="0">
                <a:solidFill>
                  <a:schemeClr val="bg1"/>
                </a:solidFill>
              </a:rPr>
              <a:t>чудеса.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Искреннее </a:t>
            </a:r>
            <a:r>
              <a:rPr lang="ru-RU" sz="2000" dirty="0">
                <a:solidFill>
                  <a:schemeClr val="bg1"/>
                </a:solidFill>
              </a:rPr>
              <a:t>раскаяние </a:t>
            </a:r>
            <a:r>
              <a:rPr lang="ru-RU" sz="2000" dirty="0" err="1">
                <a:solidFill>
                  <a:schemeClr val="bg1"/>
                </a:solidFill>
              </a:rPr>
              <a:t>Зельги</a:t>
            </a:r>
            <a:r>
              <a:rPr lang="ru-RU" sz="2000" dirty="0">
                <a:solidFill>
                  <a:schemeClr val="bg1"/>
                </a:solidFill>
              </a:rPr>
              <a:t> и её готовность исправить содеянное показывает, что даже отрицательные персонажи могут измениться к лучшему.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Даже </a:t>
            </a:r>
            <a:r>
              <a:rPr lang="ru-RU" sz="2000" dirty="0">
                <a:solidFill>
                  <a:schemeClr val="bg1"/>
                </a:solidFill>
              </a:rPr>
              <a:t>когда кажется, что всё потеряно, вера в чудо и новогоднее волшебство может изменить ситуацию. Объединившись в желании, герои создают волшебство сами.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Культурный обмен и понимание: Спектакль показывает важность обмена культурными ценностями и традициями между разными народами и даже планетами. Этот обмен позволяет лучше понять друг друга и обогатить свой мир.</a:t>
            </a: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КОЛИЧЕСТВЕННЫЕ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42186" y="2782501"/>
            <a:ext cx="91948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800" dirty="0">
                <a:solidFill>
                  <a:schemeClr val="bg1"/>
                </a:solidFill>
              </a:rPr>
              <a:t>﻿Количество коллективов задействованных в концерте: </a:t>
            </a:r>
            <a:r>
              <a:rPr lang="ru-RU" altLang="en-US" sz="2800" dirty="0" smtClean="0">
                <a:solidFill>
                  <a:srgbClr val="D4AC38"/>
                </a:solidFill>
              </a:rPr>
              <a:t>5</a:t>
            </a:r>
            <a:endParaRPr lang="ru-RU" altLang="en-US" sz="2800" dirty="0">
              <a:solidFill>
                <a:srgbClr val="D4AC38"/>
              </a:solidFill>
            </a:endParaRPr>
          </a:p>
          <a:p>
            <a:r>
              <a:rPr lang="ru-RU" altLang="en-US" sz="2800" dirty="0">
                <a:solidFill>
                  <a:schemeClr val="bg1"/>
                </a:solidFill>
              </a:rPr>
              <a:t>﻿Общее число участников художественной самодеятельности: </a:t>
            </a:r>
            <a:r>
              <a:rPr lang="ru-RU" altLang="en-US" sz="2800" dirty="0" smtClean="0">
                <a:solidFill>
                  <a:srgbClr val="D4AC38"/>
                </a:solidFill>
              </a:rPr>
              <a:t>50</a:t>
            </a:r>
            <a:r>
              <a:rPr lang="ru-RU" altLang="en-US" sz="2800" dirty="0">
                <a:solidFill>
                  <a:srgbClr val="D4AC38"/>
                </a:solidFill>
              </a:rPr>
              <a:t>+</a:t>
            </a:r>
          </a:p>
          <a:p>
            <a:r>
              <a:rPr lang="ru-RU" altLang="en-US" sz="2800" dirty="0">
                <a:solidFill>
                  <a:schemeClr val="bg1"/>
                </a:solidFill>
              </a:rPr>
              <a:t>﻿﻿Ведущие/исполнители ролей на сцене: </a:t>
            </a:r>
            <a:r>
              <a:rPr lang="ru-RU" altLang="en-US" sz="2800" dirty="0" smtClean="0">
                <a:solidFill>
                  <a:srgbClr val="D4AC38"/>
                </a:solidFill>
              </a:rPr>
              <a:t>10</a:t>
            </a:r>
            <a:endParaRPr lang="ru-RU" altLang="en-US" sz="2800" dirty="0">
              <a:solidFill>
                <a:srgbClr val="D4AC38"/>
              </a:solidFill>
            </a:endParaRPr>
          </a:p>
          <a:p>
            <a:r>
              <a:rPr lang="ru-RU" altLang="en-US" sz="2800" dirty="0">
                <a:solidFill>
                  <a:schemeClr val="bg1"/>
                </a:solidFill>
              </a:rPr>
              <a:t>﻿Количество зрителей на </a:t>
            </a:r>
            <a:r>
              <a:rPr lang="ru-RU" altLang="en-US" sz="2800" dirty="0" smtClean="0">
                <a:solidFill>
                  <a:schemeClr val="bg1"/>
                </a:solidFill>
              </a:rPr>
              <a:t>мероприятии: </a:t>
            </a:r>
            <a:r>
              <a:rPr lang="ru-RU" altLang="en-US" sz="2800" dirty="0" smtClean="0">
                <a:solidFill>
                  <a:srgbClr val="D4AC38"/>
                </a:solidFill>
              </a:rPr>
              <a:t>337</a:t>
            </a:r>
            <a:endParaRPr lang="ru-RU" altLang="en-US" sz="2800" dirty="0">
              <a:solidFill>
                <a:srgbClr val="D4AC38"/>
              </a:solidFill>
            </a:endParaRPr>
          </a:p>
          <a:p>
            <a:r>
              <a:rPr lang="ru-RU" altLang="en-US" sz="2800" dirty="0">
                <a:solidFill>
                  <a:schemeClr val="bg1"/>
                </a:solidFill>
              </a:rPr>
              <a:t>﻿Охват проекта в </a:t>
            </a:r>
            <a:r>
              <a:rPr lang="ru-RU" altLang="en-US" sz="2800" dirty="0" err="1">
                <a:solidFill>
                  <a:schemeClr val="bg1"/>
                </a:solidFill>
              </a:rPr>
              <a:t>соцсетях</a:t>
            </a:r>
            <a:r>
              <a:rPr lang="ru-RU" altLang="en-US" sz="2800" dirty="0">
                <a:solidFill>
                  <a:schemeClr val="bg1"/>
                </a:solidFill>
              </a:rPr>
              <a:t> и онлайн-площадках: </a:t>
            </a:r>
            <a:r>
              <a:rPr lang="ru-RU" altLang="en-US" sz="2800" dirty="0" smtClean="0">
                <a:solidFill>
                  <a:srgbClr val="D4AC38"/>
                </a:solidFill>
              </a:rPr>
              <a:t>4000+</a:t>
            </a:r>
            <a:endParaRPr lang="ru-RU" altLang="en-US" sz="2800" dirty="0">
              <a:solidFill>
                <a:srgbClr val="D4AC38"/>
              </a:solidFill>
            </a:endParaRPr>
          </a:p>
          <a:p>
            <a:r>
              <a:rPr lang="ru-RU" altLang="en-US" sz="2800" dirty="0" smtClean="0">
                <a:solidFill>
                  <a:schemeClr val="bg1"/>
                </a:solidFill>
              </a:rPr>
              <a:t>Количество </a:t>
            </a:r>
            <a:r>
              <a:rPr lang="ru-RU" altLang="en-US" sz="2800" dirty="0">
                <a:solidFill>
                  <a:schemeClr val="bg1"/>
                </a:solidFill>
              </a:rPr>
              <a:t>концертных номеров: </a:t>
            </a:r>
            <a:r>
              <a:rPr lang="ru-RU" altLang="en-US" sz="2800" dirty="0" smtClean="0">
                <a:solidFill>
                  <a:srgbClr val="D4AC38"/>
                </a:solidFill>
              </a:rPr>
              <a:t>7</a:t>
            </a:r>
            <a:endParaRPr lang="ru-RU" altLang="en-US" sz="2800" dirty="0">
              <a:solidFill>
                <a:srgbClr val="D4AC38"/>
              </a:solidFill>
            </a:endParaRPr>
          </a:p>
          <a:p>
            <a:r>
              <a:rPr lang="ru-RU" altLang="en-US" sz="2800" dirty="0">
                <a:solidFill>
                  <a:schemeClr val="bg1"/>
                </a:solidFill>
              </a:rPr>
              <a:t>﻿Срок подготовки проекта: </a:t>
            </a:r>
            <a:r>
              <a:rPr lang="ru-RU" altLang="en-US" sz="2800" dirty="0" smtClean="0">
                <a:solidFill>
                  <a:srgbClr val="D4AC38"/>
                </a:solidFill>
              </a:rPr>
              <a:t>1 месяц </a:t>
            </a:r>
            <a:r>
              <a:rPr lang="ru-RU" altLang="en-US" sz="2800" dirty="0">
                <a:solidFill>
                  <a:srgbClr val="D4AC38"/>
                </a:solidFill>
              </a:rPr>
              <a:t>(включая репетиции и постановку)</a:t>
            </a:r>
          </a:p>
          <a:p>
            <a:r>
              <a:rPr lang="ru-RU" altLang="en-US" sz="2800" dirty="0">
                <a:solidFill>
                  <a:schemeClr val="bg1"/>
                </a:solidFill>
              </a:rPr>
              <a:t>﻿Количество общих репетиций с участием всех коллективов: </a:t>
            </a:r>
            <a:r>
              <a:rPr lang="ru-RU" altLang="en-US" sz="2800" dirty="0" smtClean="0">
                <a:solidFill>
                  <a:srgbClr val="D4AC38"/>
                </a:solidFill>
              </a:rPr>
              <a:t>8</a:t>
            </a:r>
            <a:endParaRPr lang="ru-RU" altLang="en-US" sz="2800" dirty="0">
              <a:solidFill>
                <a:srgbClr val="D4AC38"/>
              </a:solidFill>
            </a:endParaRPr>
          </a:p>
          <a:p>
            <a:r>
              <a:rPr lang="ru-RU" altLang="en-US" sz="2800" dirty="0">
                <a:solidFill>
                  <a:schemeClr val="bg1"/>
                </a:solidFill>
              </a:rPr>
              <a:t>﻿Количество индивидуальных/групповых репетиций: </a:t>
            </a:r>
            <a:r>
              <a:rPr lang="ru-RU" altLang="en-US" sz="2800" dirty="0" smtClean="0">
                <a:solidFill>
                  <a:srgbClr val="D4AC38"/>
                </a:solidFill>
              </a:rPr>
              <a:t>25+</a:t>
            </a:r>
            <a:endParaRPr lang="ru-RU" altLang="en-US" sz="2800" dirty="0">
              <a:solidFill>
                <a:srgbClr val="D4AC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623609" y="-814942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447800" y="2941792"/>
            <a:ext cx="8534561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200" dirty="0">
                <a:solidFill>
                  <a:schemeClr val="bg1"/>
                </a:solidFill>
              </a:rPr>
              <a:t>Что ж, вот и всё. Спектакль сыгран, декорации разобраны, и в памяти остаются лишь отголоски музыки и смеха. Но для меня, как для автора, это не конец, а скорее – начало осмысления пройденного пути. Создание этой истории было не просто работой, а настоящим погружением в мир фантазий, поиска смыслов и переживаний. Я надеюсь, что зрители увидели в ней не только развлечение, но и частичку моих </a:t>
            </a:r>
            <a:r>
              <a:rPr lang="ru-RU" altLang="en-US" sz="3200" dirty="0" smtClean="0">
                <a:solidFill>
                  <a:schemeClr val="bg1"/>
                </a:solidFill>
              </a:rPr>
              <a:t>размышлений. И </a:t>
            </a:r>
            <a:r>
              <a:rPr lang="ru-RU" altLang="en-US" sz="3200" dirty="0">
                <a:solidFill>
                  <a:schemeClr val="bg1"/>
                </a:solidFill>
              </a:rPr>
              <a:t>если хотя бы одна мысль, одна эмоция, один образ </a:t>
            </a:r>
            <a:r>
              <a:rPr lang="ru-RU" altLang="en-US" sz="3200" dirty="0" smtClean="0">
                <a:solidFill>
                  <a:schemeClr val="bg1"/>
                </a:solidFill>
              </a:rPr>
              <a:t>остался </a:t>
            </a:r>
            <a:r>
              <a:rPr lang="ru-RU" altLang="en-US" sz="3200" dirty="0">
                <a:solidFill>
                  <a:schemeClr val="bg1"/>
                </a:solidFill>
              </a:rPr>
              <a:t>в их сердцах после просмотра, значит</a:t>
            </a:r>
            <a:r>
              <a:rPr lang="ru-RU" altLang="en-US" sz="3200">
                <a:solidFill>
                  <a:schemeClr val="bg1"/>
                </a:solidFill>
              </a:rPr>
              <a:t>, </a:t>
            </a:r>
            <a:r>
              <a:rPr lang="ru-RU" altLang="en-US" sz="3200" smtClean="0">
                <a:solidFill>
                  <a:schemeClr val="bg1"/>
                </a:solidFill>
              </a:rPr>
              <a:t>всё </a:t>
            </a:r>
            <a:r>
              <a:rPr lang="ru-RU" altLang="en-US" sz="3200" dirty="0">
                <a:solidFill>
                  <a:schemeClr val="bg1"/>
                </a:solidFill>
              </a:rPr>
              <a:t>было не зря.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rgbClr val="D4AC38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rgbClr val="D4AC38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 smtClean="0">
                <a:solidFill>
                  <a:srgbClr val="D4AC3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D4AC3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8522" r="14961" b="9659"/>
          <a:stretch/>
        </p:blipFill>
        <p:spPr>
          <a:xfrm>
            <a:off x="10352759" y="1929560"/>
            <a:ext cx="5444087" cy="4214777"/>
          </a:xfrm>
          <a:prstGeom prst="flowChartConnecto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618</Words>
  <Application>Microsoft Office PowerPoint</Application>
  <PresentationFormat>Произвольный</PresentationFormat>
  <Paragraphs>45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Poppins</vt:lpstr>
      <vt:lpstr>Calibri</vt:lpstr>
      <vt:lpstr>Roboto Condensed</vt:lpstr>
      <vt:lpstr>Arial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Лейла Гасымова</cp:lastModifiedBy>
  <cp:revision>22</cp:revision>
  <dcterms:created xsi:type="dcterms:W3CDTF">2006-08-16T00:00:00Z</dcterms:created>
  <dcterms:modified xsi:type="dcterms:W3CDTF">2025-04-25T07:41:36Z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