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62" r:id="rId7"/>
  </p:sldIdLst>
  <p:sldSz cx="18288000" cy="10287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Poppins" panose="020B0604020202020204" charset="0"/>
      <p:regular r:id="rId12"/>
    </p:embeddedFont>
    <p:embeddedFont>
      <p:font typeface="Roboto Condensed" panose="02000000000000000000" pitchFamily="2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71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5485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5719" y="8903682"/>
            <a:ext cx="10524003" cy="2236351"/>
          </a:xfrm>
          <a:custGeom>
            <a:avLst/>
            <a:gdLst/>
            <a:ahLst/>
            <a:cxnLst/>
            <a:rect l="l" t="t" r="r" b="b"/>
            <a:pathLst>
              <a:path w="10524003" h="2236351">
                <a:moveTo>
                  <a:pt x="0" y="0"/>
                </a:moveTo>
                <a:lnTo>
                  <a:pt x="10524003" y="0"/>
                </a:lnTo>
                <a:lnTo>
                  <a:pt x="10524003" y="2236350"/>
                </a:lnTo>
                <a:lnTo>
                  <a:pt x="0" y="22363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 flipV="1">
            <a:off x="-25719" y="-898718"/>
            <a:ext cx="11859582" cy="2520161"/>
          </a:xfrm>
          <a:custGeom>
            <a:avLst/>
            <a:gdLst/>
            <a:ahLst/>
            <a:cxnLst/>
            <a:rect l="l" t="t" r="r" b="b"/>
            <a:pathLst>
              <a:path w="11859582" h="2520161">
                <a:moveTo>
                  <a:pt x="11859582" y="2520161"/>
                </a:moveTo>
                <a:lnTo>
                  <a:pt x="0" y="2520161"/>
                </a:lnTo>
                <a:lnTo>
                  <a:pt x="0" y="0"/>
                </a:lnTo>
                <a:lnTo>
                  <a:pt x="11859582" y="0"/>
                </a:lnTo>
                <a:lnTo>
                  <a:pt x="11859582" y="2520161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9635067" y="-366195"/>
            <a:ext cx="11307310" cy="11307265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10634" r="-39364"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 rot="3475231">
            <a:off x="5106772" y="5751123"/>
            <a:ext cx="9845798" cy="3175270"/>
          </a:xfrm>
          <a:custGeom>
            <a:avLst/>
            <a:gdLst/>
            <a:ahLst/>
            <a:cxnLst/>
            <a:rect l="l" t="t" r="r" b="b"/>
            <a:pathLst>
              <a:path w="9845798" h="3175270">
                <a:moveTo>
                  <a:pt x="0" y="0"/>
                </a:moveTo>
                <a:lnTo>
                  <a:pt x="9845798" y="0"/>
                </a:lnTo>
                <a:lnTo>
                  <a:pt x="9845798" y="3175269"/>
                </a:lnTo>
                <a:lnTo>
                  <a:pt x="0" y="317526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3722990">
            <a:off x="7930926" y="-1587635"/>
            <a:ext cx="9845798" cy="3175270"/>
          </a:xfrm>
          <a:custGeom>
            <a:avLst/>
            <a:gdLst/>
            <a:ahLst/>
            <a:cxnLst/>
            <a:rect l="l" t="t" r="r" b="b"/>
            <a:pathLst>
              <a:path w="9845798" h="3175270">
                <a:moveTo>
                  <a:pt x="0" y="0"/>
                </a:moveTo>
                <a:lnTo>
                  <a:pt x="9845798" y="0"/>
                </a:lnTo>
                <a:lnTo>
                  <a:pt x="9845798" y="3175270"/>
                </a:lnTo>
                <a:lnTo>
                  <a:pt x="0" y="317527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48932" y="1096419"/>
            <a:ext cx="10175315" cy="2000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85"/>
              </a:lnSpc>
              <a:spcBef>
                <a:spcPct val="0"/>
              </a:spcBef>
            </a:pPr>
            <a:r>
              <a:rPr lang="en-US" sz="3800" dirty="0">
                <a:solidFill>
                  <a:srgbClr val="FFFFFF"/>
                </a:solidFill>
                <a:latin typeface="Roboto Condensed" panose="02000000000000000000"/>
              </a:rPr>
              <a:t>Премия</a:t>
            </a:r>
            <a:endParaRPr lang="ru-RU" sz="3800" dirty="0">
              <a:solidFill>
                <a:srgbClr val="FFFFFF"/>
              </a:solidFill>
              <a:latin typeface="Roboto Condensed" panose="02000000000000000000"/>
            </a:endParaRPr>
          </a:p>
          <a:p>
            <a:pPr algn="ctr">
              <a:lnSpc>
                <a:spcPts val="5185"/>
              </a:lnSpc>
              <a:spcBef>
                <a:spcPct val="0"/>
              </a:spcBef>
            </a:pPr>
            <a:r>
              <a:rPr lang="en-US" sz="3800" dirty="0">
                <a:solidFill>
                  <a:srgbClr val="FFFFFF"/>
                </a:solidFill>
                <a:latin typeface="Roboto Condensed" panose="02000000000000000000"/>
              </a:rPr>
              <a:t>в области организации массовых мероприятий</a:t>
            </a:r>
          </a:p>
          <a:p>
            <a:pPr algn="ctr">
              <a:lnSpc>
                <a:spcPts val="5185"/>
              </a:lnSpc>
              <a:spcBef>
                <a:spcPct val="0"/>
              </a:spcBef>
            </a:pPr>
            <a:r>
              <a:rPr lang="en-US" sz="3800" dirty="0">
                <a:solidFill>
                  <a:srgbClr val="FFFFFF"/>
                </a:solidFill>
                <a:latin typeface="Roboto Condensed" panose="02000000000000000000"/>
              </a:rPr>
              <a:t>«</a:t>
            </a:r>
            <a:r>
              <a:rPr lang="ru-RU" sz="3800" dirty="0">
                <a:solidFill>
                  <a:srgbClr val="FFFFFF"/>
                </a:solidFill>
                <a:latin typeface="Roboto Condensed" panose="02000000000000000000"/>
              </a:rPr>
              <a:t>Золотая Легенда</a:t>
            </a:r>
            <a:r>
              <a:rPr lang="ru-RU" sz="3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800" dirty="0">
                <a:solidFill>
                  <a:srgbClr val="FFFFFF"/>
                </a:solidFill>
                <a:latin typeface="Roboto Condensed" panose="02000000000000000000"/>
              </a:rPr>
              <a:t>Эпизод </a:t>
            </a:r>
            <a:r>
              <a:rPr lang="ru-RU" sz="3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800" dirty="0">
                <a:solidFill>
                  <a:srgbClr val="FFFFFF"/>
                </a:solidFill>
                <a:latin typeface="Roboto Condensed" panose="02000000000000000000"/>
              </a:rPr>
              <a:t>»</a:t>
            </a:r>
            <a:r>
              <a:rPr lang="ru-RU" sz="3800" dirty="0">
                <a:solidFill>
                  <a:srgbClr val="FFFFFF"/>
                </a:solidFill>
                <a:latin typeface="Roboto Condensed" panose="02000000000000000000"/>
              </a:rPr>
              <a:t> </a:t>
            </a:r>
            <a:endParaRPr lang="en-US" sz="3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3211470" y="1988304"/>
            <a:ext cx="3548317" cy="4088194"/>
          </a:xfrm>
          <a:custGeom>
            <a:avLst/>
            <a:gdLst/>
            <a:ahLst/>
            <a:cxnLst/>
            <a:rect l="l" t="t" r="r" b="b"/>
            <a:pathLst>
              <a:path w="3548317" h="4088194">
                <a:moveTo>
                  <a:pt x="0" y="0"/>
                </a:moveTo>
                <a:lnTo>
                  <a:pt x="3548317" y="0"/>
                </a:lnTo>
                <a:lnTo>
                  <a:pt x="3548317" y="4088194"/>
                </a:lnTo>
                <a:lnTo>
                  <a:pt x="0" y="408819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5819" b="-29844"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451361" y="7738360"/>
            <a:ext cx="8387839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690"/>
              </a:lnSpc>
            </a:pPr>
            <a:r>
              <a:rPr lang="ru-RU" sz="2360" dirty="0">
                <a:solidFill>
                  <a:srgbClr val="FFFFF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Режиссер мероприятия: Николай Юрьевич Руглов</a:t>
            </a:r>
          </a:p>
          <a:p>
            <a:pPr algn="just">
              <a:lnSpc>
                <a:spcPts val="2690"/>
              </a:lnSpc>
            </a:pPr>
            <a:endParaRPr lang="en-US" sz="2360" dirty="0">
              <a:solidFill>
                <a:srgbClr val="FFFFFF"/>
              </a:solidFill>
              <a:latin typeface="Poppins" panose="0000050000000000000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1361" y="6525857"/>
            <a:ext cx="8387839" cy="1038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690"/>
              </a:lnSpc>
            </a:pPr>
            <a:r>
              <a:rPr lang="ru-RU" sz="2360" dirty="0">
                <a:solidFill>
                  <a:srgbClr val="FFFFF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Название учреждения: Муниципальное бюджетное учреждение «Дворец Культуры города Салаира»</a:t>
            </a:r>
          </a:p>
          <a:p>
            <a:pPr algn="just">
              <a:lnSpc>
                <a:spcPts val="2690"/>
              </a:lnSpc>
            </a:pPr>
            <a:endParaRPr lang="en-US" sz="2360" dirty="0">
              <a:solidFill>
                <a:srgbClr val="FFFFFF"/>
              </a:solidFill>
              <a:latin typeface="Poppins" panose="0000050000000000000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76822" y="636538"/>
            <a:ext cx="10260723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50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НАЗВАНИЕ ПРЕДСТАВЛЕНИЯ,</a:t>
            </a:r>
          </a:p>
          <a:p>
            <a:pPr>
              <a:lnSpc>
                <a:spcPts val="7150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ДАТА И МЕСТО</a:t>
            </a:r>
            <a:r>
              <a:rPr lang="ru-RU" sz="4000" dirty="0">
                <a:solidFill>
                  <a:schemeClr val="bg1"/>
                </a:solidFill>
                <a:latin typeface="Roboto Condensed" panose="02000000000000000000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ЕГО ПРОВЕДЕНИЯ</a:t>
            </a: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19" name="Текстовое поле 18"/>
          <p:cNvSpPr txBox="1"/>
          <p:nvPr/>
        </p:nvSpPr>
        <p:spPr>
          <a:xfrm>
            <a:off x="1701800" y="3883660"/>
            <a:ext cx="8280400" cy="44831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ru-RU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BE2B40-DA0D-4630-95A7-9EA411D36CF4}"/>
              </a:ext>
            </a:extLst>
          </p:cNvPr>
          <p:cNvSpPr txBox="1"/>
          <p:nvPr/>
        </p:nvSpPr>
        <p:spPr>
          <a:xfrm>
            <a:off x="1376822" y="3155166"/>
            <a:ext cx="9010800" cy="59400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Новогоднее театрализованное </a:t>
            </a:r>
          </a:p>
          <a:p>
            <a:r>
              <a:rPr lang="ru-RU" sz="40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Представление</a:t>
            </a:r>
          </a:p>
          <a:p>
            <a:r>
              <a:rPr lang="ru-RU" sz="60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«Волшебный Риалас или </a:t>
            </a:r>
          </a:p>
          <a:p>
            <a:r>
              <a:rPr lang="ru-RU" sz="60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Тайна </a:t>
            </a:r>
            <a:r>
              <a:rPr lang="ru-RU" sz="60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Салаирских</a:t>
            </a:r>
            <a:r>
              <a:rPr lang="ru-RU" sz="60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Камней»</a:t>
            </a:r>
          </a:p>
          <a:p>
            <a:endParaRPr lang="ru-RU" sz="60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ru-RU" sz="40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Дворец Культуры </a:t>
            </a:r>
            <a:r>
              <a:rPr lang="ru-RU" sz="40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г.Салаира</a:t>
            </a:r>
            <a:endParaRPr lang="ru-RU" sz="40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ru-RU" sz="40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26, 27 декабря 2024</a:t>
            </a:r>
          </a:p>
          <a:p>
            <a:r>
              <a:rPr lang="ru-RU" sz="40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7, 11, 15, 19 января 2025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76822" y="636538"/>
            <a:ext cx="10260723" cy="1022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80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ЦЕЛИ, ЗАДАЧИ</a:t>
            </a: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19" name="Текстовое поле 18"/>
          <p:cNvSpPr txBox="1"/>
          <p:nvPr/>
        </p:nvSpPr>
        <p:spPr>
          <a:xfrm>
            <a:off x="1398496" y="3619500"/>
            <a:ext cx="8280400" cy="44831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ru-RU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DA982C-DE48-4544-B567-D533ECF58E36}"/>
              </a:ext>
            </a:extLst>
          </p:cNvPr>
          <p:cNvSpPr txBox="1"/>
          <p:nvPr/>
        </p:nvSpPr>
        <p:spPr>
          <a:xfrm>
            <a:off x="1376822" y="2660875"/>
            <a:ext cx="9363461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ru-RU" sz="28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Создание качественного театрализованного </a:t>
            </a:r>
          </a:p>
          <a:p>
            <a:r>
              <a:rPr lang="ru-RU" sz="28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представления, способного привлечь массового зрителя в </a:t>
            </a:r>
          </a:p>
          <a:p>
            <a:r>
              <a:rPr lang="ru-RU" sz="28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предновогодний и каникулярный период 2024-2025.</a:t>
            </a:r>
          </a:p>
          <a:p>
            <a:endParaRPr lang="ru-RU" sz="28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457200" indent="-457200">
              <a:buFontTx/>
              <a:buChar char="-"/>
            </a:pPr>
            <a:r>
              <a:rPr lang="ru-RU" sz="28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Формирование у юного зрителя интереса к истории </a:t>
            </a:r>
          </a:p>
          <a:p>
            <a:r>
              <a:rPr lang="ru-RU" sz="28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Салаира и Гурьевского округа.</a:t>
            </a:r>
          </a:p>
          <a:p>
            <a:endParaRPr lang="ru-RU" sz="28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457200" indent="-457200">
              <a:buFontTx/>
              <a:buChar char="-"/>
            </a:pPr>
            <a:r>
              <a:rPr lang="ru-RU" sz="28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Формирование положительного отношения к территории </a:t>
            </a:r>
          </a:p>
          <a:p>
            <a:r>
              <a:rPr lang="ru-RU" sz="28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Гурьевского округа, у зрителей из других территорий.</a:t>
            </a:r>
          </a:p>
          <a:p>
            <a:endParaRPr lang="ru-RU" sz="28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457200" indent="-457200">
              <a:buFontTx/>
              <a:buChar char="-"/>
            </a:pPr>
            <a:r>
              <a:rPr lang="ru-RU" sz="28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Повышение интереса к жанру театрального творчества</a:t>
            </a:r>
          </a:p>
          <a:p>
            <a:r>
              <a:rPr lang="ru-RU" sz="28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Дворца Культуры г. Салаира.</a:t>
            </a:r>
          </a:p>
          <a:p>
            <a:endParaRPr lang="ru-RU" sz="28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708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76822" y="636538"/>
            <a:ext cx="10260723" cy="230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20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ОПИСАНИЕ,</a:t>
            </a:r>
            <a:endParaRPr lang="ru-RU" sz="4000" dirty="0">
              <a:solidFill>
                <a:schemeClr val="bg1"/>
              </a:solidFill>
              <a:latin typeface="Roboto Condensed" panose="02000000000000000000"/>
            </a:endParaRPr>
          </a:p>
          <a:p>
            <a:pPr>
              <a:lnSpc>
                <a:spcPts val="6020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ОСНОВНЫЕ МЫСЛИ,</a:t>
            </a:r>
            <a:endParaRPr lang="ru-RU" sz="4000" dirty="0">
              <a:solidFill>
                <a:schemeClr val="bg1"/>
              </a:solidFill>
              <a:latin typeface="Roboto Condensed" panose="02000000000000000000"/>
            </a:endParaRPr>
          </a:p>
          <a:p>
            <a:pPr>
              <a:lnSpc>
                <a:spcPts val="6020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ЗАЛОЖЕННЫЕ В </a:t>
            </a:r>
            <a:r>
              <a:rPr lang="ru-RU" sz="4000" dirty="0">
                <a:solidFill>
                  <a:schemeClr val="bg1"/>
                </a:solidFill>
                <a:latin typeface="Roboto Condensed" panose="02000000000000000000"/>
              </a:rPr>
              <a:t>ОСНОВУ</a:t>
            </a: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 МЕРОПРИЯТИЯ</a:t>
            </a: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685138" y="-180860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3385C52-0210-4C82-82F1-3C42F3E3D6CF}"/>
              </a:ext>
            </a:extLst>
          </p:cNvPr>
          <p:cNvSpPr txBox="1"/>
          <p:nvPr/>
        </p:nvSpPr>
        <p:spPr>
          <a:xfrm>
            <a:off x="1376822" y="3172807"/>
            <a:ext cx="1012937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«Волшебный Риалас» - новогодняя сказка, действие </a:t>
            </a:r>
          </a:p>
          <a:p>
            <a:r>
              <a:rPr lang="ru-RU" sz="2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которой начинается во Дворце Культуры г. Салаира. </a:t>
            </a:r>
          </a:p>
          <a:p>
            <a:r>
              <a:rPr lang="ru-RU" sz="2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Главный герой Иван, обычный мальчик из Салаира</a:t>
            </a:r>
          </a:p>
          <a:p>
            <a:r>
              <a:rPr lang="ru-RU" sz="2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попадает в «оборотный» мир (Салаир-Риалас),</a:t>
            </a:r>
          </a:p>
          <a:p>
            <a:r>
              <a:rPr lang="ru-RU" sz="2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где есть такой же Дворец и в нём живёт Дед Мороз, создающий</a:t>
            </a:r>
          </a:p>
          <a:p>
            <a:r>
              <a:rPr lang="ru-RU" sz="2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подарки для детей всего мира, с помощью Кристалла Добра.</a:t>
            </a:r>
          </a:p>
          <a:p>
            <a:r>
              <a:rPr lang="ru-RU" sz="2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Но злой волшебник Морок крадёт этот кристалл, чтобы проникнуть</a:t>
            </a:r>
          </a:p>
          <a:p>
            <a:r>
              <a:rPr lang="ru-RU" sz="2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 настоящий мир. Ивану предстоит отправиться в опасное путешествие, </a:t>
            </a:r>
          </a:p>
          <a:p>
            <a:r>
              <a:rPr lang="ru-RU" sz="2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спасти Деда Мороза и вернуть кристалл на место, по пути обретя новых</a:t>
            </a:r>
          </a:p>
          <a:p>
            <a:r>
              <a:rPr lang="ru-RU" sz="2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друзей, и узнать тайну своего происхождения. </a:t>
            </a:r>
          </a:p>
          <a:p>
            <a:endParaRPr lang="ru-RU" sz="24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ru-RU" sz="2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 спектакле затронуты темы дружбы, веры в себя, важности правильного</a:t>
            </a:r>
          </a:p>
          <a:p>
            <a:r>
              <a:rPr lang="ru-RU" sz="2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выбора. Отдельной линией идет тема «малой Родины», так как все локации, </a:t>
            </a:r>
          </a:p>
          <a:p>
            <a:r>
              <a:rPr lang="ru-RU" sz="2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 которых происходит действие привязаны к реально существующим </a:t>
            </a:r>
          </a:p>
          <a:p>
            <a:r>
              <a:rPr lang="ru-RU" sz="2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местам Гурьевского округа.</a:t>
            </a:r>
          </a:p>
          <a:p>
            <a:endParaRPr lang="ru-RU" sz="24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endParaRPr lang="ru-RU" sz="24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616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76822" y="636538"/>
            <a:ext cx="10260723" cy="1962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75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ЦИФРОВЫЕ ПОКАЗАТЕЛИ ПРОЕКТА</a:t>
            </a: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ts val="5075"/>
              </a:lnSpc>
            </a:pPr>
            <a:r>
              <a:rPr lang="en-US" sz="3000" dirty="0">
                <a:solidFill>
                  <a:schemeClr val="bg1"/>
                </a:solidFill>
                <a:latin typeface="Roboto Condensed" panose="02000000000000000000"/>
              </a:rPr>
              <a:t>КОЛИЧЕСТВО УЧАСТНИКОВ,</a:t>
            </a:r>
            <a:r>
              <a:rPr lang="ru-RU" sz="3000" dirty="0">
                <a:solidFill>
                  <a:schemeClr val="bg1"/>
                </a:solidFill>
                <a:latin typeface="Roboto Condensed" panose="02000000000000000000"/>
              </a:rPr>
              <a:t> </a:t>
            </a:r>
            <a:r>
              <a:rPr lang="en-US" sz="3000" dirty="0">
                <a:solidFill>
                  <a:schemeClr val="bg1"/>
                </a:solidFill>
                <a:latin typeface="Roboto Condensed" panose="02000000000000000000"/>
              </a:rPr>
              <a:t>ЗРИТЕЛЕЙ</a:t>
            </a:r>
            <a:endParaRPr lang="ru-RU" sz="3000" dirty="0">
              <a:solidFill>
                <a:schemeClr val="bg1"/>
              </a:solidFill>
              <a:latin typeface="Roboto Condensed" panose="02000000000000000000"/>
            </a:endParaRPr>
          </a:p>
          <a:p>
            <a:pPr>
              <a:lnSpc>
                <a:spcPts val="5075"/>
              </a:lnSpc>
            </a:pPr>
            <a:r>
              <a:rPr lang="en-US" sz="3000" dirty="0">
                <a:solidFill>
                  <a:schemeClr val="bg1"/>
                </a:solidFill>
                <a:latin typeface="Roboto Condensed" panose="02000000000000000000"/>
              </a:rPr>
              <a:t>И ДРУГИЕ</a:t>
            </a:r>
            <a:r>
              <a:rPr lang="ru-RU" sz="3000" dirty="0">
                <a:solidFill>
                  <a:schemeClr val="bg1"/>
                </a:solidFill>
                <a:latin typeface="Roboto Condensed" panose="02000000000000000000"/>
              </a:rPr>
              <a:t> </a:t>
            </a:r>
            <a:r>
              <a:rPr lang="en-US" sz="3000" dirty="0">
                <a:solidFill>
                  <a:schemeClr val="bg1"/>
                </a:solidFill>
                <a:latin typeface="Roboto Condensed" panose="02000000000000000000"/>
              </a:rPr>
              <a:t>КОЛИЧЕСТВЕННЫЕ ПОКАЗАТЕЛИ</a:t>
            </a: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19" name="Текстовое поле 18"/>
          <p:cNvSpPr txBox="1"/>
          <p:nvPr/>
        </p:nvSpPr>
        <p:spPr>
          <a:xfrm>
            <a:off x="1374547" y="3883660"/>
            <a:ext cx="8280400" cy="44831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en-US" sz="60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6</a:t>
            </a:r>
            <a:r>
              <a:rPr lang="ru-RU" altLang="en-US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altLang="en-US" sz="3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показов</a:t>
            </a:r>
          </a:p>
          <a:p>
            <a:r>
              <a:rPr lang="ru-RU" altLang="en-US" sz="60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41</a:t>
            </a:r>
            <a:r>
              <a:rPr lang="ru-RU" altLang="en-US" sz="3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артист задействован в спектакле</a:t>
            </a:r>
          </a:p>
          <a:p>
            <a:r>
              <a:rPr lang="ru-RU" altLang="en-US" sz="5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1800 </a:t>
            </a:r>
            <a:r>
              <a:rPr lang="ru-RU" altLang="en-US" sz="40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зрителей</a:t>
            </a:r>
          </a:p>
          <a:p>
            <a:r>
              <a:rPr lang="ru-RU" altLang="en-US" sz="5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76</a:t>
            </a:r>
            <a:r>
              <a:rPr lang="ru-RU" altLang="en-US" sz="32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altLang="en-US" sz="40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минут – длительность спектакля</a:t>
            </a:r>
            <a:endParaRPr lang="ru-RU" altLang="en-US" sz="32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000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 rot="-10800000">
            <a:off x="17313315" y="1731952"/>
            <a:ext cx="108030" cy="8561293"/>
            <a:chOff x="0" y="0"/>
            <a:chExt cx="144039" cy="11415057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13" name="Group 13"/>
          <p:cNvGrpSpPr/>
          <p:nvPr/>
        </p:nvGrpSpPr>
        <p:grpSpPr>
          <a:xfrm rot="-10800000">
            <a:off x="17259300" y="1280131"/>
            <a:ext cx="216059" cy="216058"/>
            <a:chOff x="0" y="0"/>
            <a:chExt cx="6350000" cy="634997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 rot="-10800000">
            <a:off x="17259300" y="937231"/>
            <a:ext cx="216059" cy="216058"/>
            <a:chOff x="0" y="0"/>
            <a:chExt cx="6350000" cy="634997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7" name="Group 17"/>
          <p:cNvGrpSpPr/>
          <p:nvPr/>
        </p:nvGrpSpPr>
        <p:grpSpPr>
          <a:xfrm rot="-10800000">
            <a:off x="17259300" y="581768"/>
            <a:ext cx="216059" cy="216058"/>
            <a:chOff x="0" y="0"/>
            <a:chExt cx="6350000" cy="634997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20" name="Freeform 20"/>
          <p:cNvSpPr/>
          <p:nvPr/>
        </p:nvSpPr>
        <p:spPr>
          <a:xfrm>
            <a:off x="9982361" y="6134409"/>
            <a:ext cx="11969556" cy="3860182"/>
          </a:xfrm>
          <a:custGeom>
            <a:avLst/>
            <a:gdLst/>
            <a:ahLst/>
            <a:cxnLst/>
            <a:rect l="l" t="t" r="r" b="b"/>
            <a:pathLst>
              <a:path w="11969556" h="3860182">
                <a:moveTo>
                  <a:pt x="0" y="0"/>
                </a:moveTo>
                <a:lnTo>
                  <a:pt x="11969556" y="0"/>
                </a:lnTo>
                <a:lnTo>
                  <a:pt x="11969556" y="3860182"/>
                </a:lnTo>
                <a:lnTo>
                  <a:pt x="0" y="38601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-1141717" flipH="1" flipV="1">
            <a:off x="-1580477" y="-1265973"/>
            <a:ext cx="9845798" cy="3175270"/>
          </a:xfrm>
          <a:custGeom>
            <a:avLst/>
            <a:gdLst/>
            <a:ahLst/>
            <a:cxnLst/>
            <a:rect l="l" t="t" r="r" b="b"/>
            <a:pathLst>
              <a:path w="9845798" h="3175270">
                <a:moveTo>
                  <a:pt x="9845798" y="3175269"/>
                </a:moveTo>
                <a:lnTo>
                  <a:pt x="0" y="3175269"/>
                </a:lnTo>
                <a:lnTo>
                  <a:pt x="0" y="0"/>
                </a:lnTo>
                <a:lnTo>
                  <a:pt x="9845798" y="0"/>
                </a:lnTo>
                <a:lnTo>
                  <a:pt x="9845798" y="3175269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1157599">
            <a:off x="9404345" y="356244"/>
            <a:ext cx="10001656" cy="3225534"/>
          </a:xfrm>
          <a:custGeom>
            <a:avLst/>
            <a:gdLst/>
            <a:ahLst/>
            <a:cxnLst/>
            <a:rect l="l" t="t" r="r" b="b"/>
            <a:pathLst>
              <a:path w="10001656" h="3225534">
                <a:moveTo>
                  <a:pt x="0" y="0"/>
                </a:moveTo>
                <a:lnTo>
                  <a:pt x="10001656" y="0"/>
                </a:lnTo>
                <a:lnTo>
                  <a:pt x="10001656" y="3225534"/>
                </a:lnTo>
                <a:lnTo>
                  <a:pt x="0" y="32255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3" name="Текстовое поле 22"/>
          <p:cNvSpPr txBox="1"/>
          <p:nvPr/>
        </p:nvSpPr>
        <p:spPr>
          <a:xfrm>
            <a:off x="1650325" y="3214885"/>
            <a:ext cx="10671810" cy="49942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en-US" sz="28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Наш спектакль «Волшебный Риалас или Тайна </a:t>
            </a:r>
            <a:r>
              <a:rPr lang="ru-RU" altLang="en-US" sz="28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Салаирских</a:t>
            </a:r>
            <a:r>
              <a:rPr lang="ru-RU" altLang="en-US" sz="28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Камней» </a:t>
            </a:r>
          </a:p>
          <a:p>
            <a:r>
              <a:rPr lang="ru-RU" altLang="en-US" sz="28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 успехом прошел в новогодние каникулы 2024-25, собрав зрителей из Салаира, Гурьевска, поселений Гурьевского округа и из соседних округов.</a:t>
            </a:r>
          </a:p>
          <a:p>
            <a:r>
              <a:rPr lang="ru-RU" altLang="en-US" sz="28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Спектакль собрал массу положительных отзывов. Зрители отмечают, что он одинаково хорошо смотрится как детьми, так и взрослыми. </a:t>
            </a:r>
          </a:p>
          <a:p>
            <a:r>
              <a:rPr lang="ru-RU" altLang="en-US" sz="28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Хочется отметить, что работа над спектаклем принесла массу положительных эмоций команде, которая над ним работала,</a:t>
            </a:r>
          </a:p>
          <a:p>
            <a:r>
              <a:rPr lang="ru-RU" altLang="en-US" sz="28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 нас действительно получилось большое, интересное представление. </a:t>
            </a:r>
          </a:p>
          <a:p>
            <a:r>
              <a:rPr lang="ru-RU" altLang="en-US" sz="28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Мы в очередной раз доказали своему зрителю, что для того, чтобы получить яркие эмоции от события, не обязательно ехать за этим в большой город. У себя дома тоже может быть очень интересно.</a:t>
            </a:r>
          </a:p>
        </p:txBody>
      </p:sp>
      <p:sp>
        <p:nvSpPr>
          <p:cNvPr id="24" name="TextBox 7"/>
          <p:cNvSpPr txBox="1"/>
          <p:nvPr/>
        </p:nvSpPr>
        <p:spPr>
          <a:xfrm>
            <a:off x="2715270" y="1572815"/>
            <a:ext cx="10260723" cy="130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5"/>
              </a:lnSpc>
            </a:pPr>
            <a:r>
              <a:rPr lang="ru-RU" sz="4000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ЗАКЛЮЧИТЕЛЬНЫЕ КОММЕНТАРИИ</a:t>
            </a:r>
          </a:p>
          <a:p>
            <a:pPr algn="ctr">
              <a:lnSpc>
                <a:spcPts val="5075"/>
              </a:lnSpc>
            </a:pPr>
            <a:r>
              <a:rPr lang="ru-RU" sz="4000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К ПРОЕКТУ</a:t>
            </a:r>
            <a:r>
              <a:rPr lang="ru-RU" sz="4000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:</a:t>
            </a:r>
            <a:endParaRPr lang="en-US" sz="3000" dirty="0">
              <a:solidFill>
                <a:schemeClr val="bg1"/>
              </a:solidFill>
              <a:latin typeface="Roboto Condensed" panose="020B0604020202020204" charset="0"/>
              <a:ea typeface="Roboto Condensed" panose="020B060402020202020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424</Words>
  <Application>Microsoft Office PowerPoint</Application>
  <PresentationFormat>Произвольный</PresentationFormat>
  <Paragraphs>61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Roboto Condensed</vt:lpstr>
      <vt:lpstr>Arial</vt:lpstr>
      <vt:lpstr>Times New Roman</vt:lpstr>
      <vt:lpstr>Poppins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Премия в области организации массовых мероприятий «Золотая Легенда»</dc:title>
  <dc:creator>Дирекция</dc:creator>
  <cp:lastModifiedBy>DKS</cp:lastModifiedBy>
  <cp:revision>14</cp:revision>
  <dcterms:created xsi:type="dcterms:W3CDTF">2006-08-16T00:00:00Z</dcterms:created>
  <dcterms:modified xsi:type="dcterms:W3CDTF">2025-04-06T07:12:09Z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1C29111BD7274EB48FE03B3FCEE75996_12</vt:lpwstr>
  </property>
  <property fmtid="{D5CDD505-2E9C-101B-9397-08002B2CF9AE}" pid="3" name="KSOProductBuildVer">
    <vt:lpwstr>1049-12.2.0.13431</vt:lpwstr>
  </property>
</Properties>
</file>