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63" r:id="rId5"/>
    <p:sldId id="264" r:id="rId6"/>
    <p:sldId id="265" r:id="rId7"/>
    <p:sldId id="262" r:id="rId8"/>
  </p:sldIdLst>
  <p:sldSz cx="18288000" cy="10287000"/>
  <p:notesSz cx="6858000" cy="9144000"/>
  <p:embeddedFontLst>
    <p:embeddedFont>
      <p:font typeface="Roboto Condensed" panose="02000000000000000000"/>
      <p:regular r:id="rId12"/>
    </p:embeddedFont>
    <p:embeddedFont>
      <p:font typeface="Poppins" panose="00000500000000000000"/>
      <p:regular r:id="rId13"/>
    </p:embeddedFont>
    <p:embeddedFont>
      <p:font typeface="Roboto Condensed" panose="02000000000000000000" charset="0"/>
      <p:regular r:id="rId14"/>
    </p:embeddedFont>
    <p:embeddedFont>
      <p:font typeface="Calibri" panose="020F050202020403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7" d="100"/>
          <a:sy n="57" d="100"/>
        </p:scale>
        <p:origin x="394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  <a:endParaRPr lang="en-US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89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Петелина Елена Владимировна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4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 Муниципальное бюджетное учреждение культуры «Дворец культуры и спорта» </a:t>
            </a: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16" name="Изображение 15" descr="1I3fSoc7klQ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52700"/>
            <a:ext cx="5644515" cy="752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  <p:txBody>
          <a:bodyPr/>
          <a:p>
            <a:endParaRPr lang="ru-RU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118235" y="2364740"/>
            <a:ext cx="9692640" cy="7357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ru-RU" sz="3200">
              <a:solidFill>
                <a:schemeClr val="bg1"/>
              </a:solidFill>
            </a:endParaRPr>
          </a:p>
          <a:p>
            <a:endParaRPr lang="en-US" altLang="ru-RU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Создание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праздничной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новогодней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атмосферы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Знакомство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историей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Кае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Герде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музыкальном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исполнении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Получение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положительных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эмоций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от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музыкального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спектакля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Развитие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интереса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к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театрализованным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представлениям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Приобщение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к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ru-RU" altLang="en-US" sz="3200">
                <a:solidFill>
                  <a:schemeClr val="bg1"/>
                </a:solidFill>
              </a:rPr>
              <a:t>культуре детей и молодежи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Формирование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представлений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о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дружбе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и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доброте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chemeClr val="bg1"/>
                </a:solidFill>
              </a:rPr>
              <a:t>Развитие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желания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участвовать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в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подобных</a:t>
            </a:r>
            <a:r>
              <a:rPr lang="en-US" altLang="ru-RU" sz="3200">
                <a:solidFill>
                  <a:schemeClr val="bg1"/>
                </a:solidFill>
              </a:rPr>
              <a:t> </a:t>
            </a:r>
            <a:r>
              <a:rPr lang="en-US" altLang="en-US" sz="3200">
                <a:solidFill>
                  <a:schemeClr val="bg1"/>
                </a:solidFill>
              </a:rPr>
              <a:t>мероприятиях</a:t>
            </a:r>
            <a:endParaRPr lang="en-US" altLang="en-US" sz="32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4410" y="636270"/>
            <a:ext cx="16020415" cy="174498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602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r>
              <a:rPr lang="ru-RU" altLang="en-US" sz="32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32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32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32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  <a:endParaRPr lang="en-US" sz="32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911860" y="2509520"/>
            <a:ext cx="10968990" cy="7406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Философский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смысл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сказки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" altLang="en-US" sz="2400">
                <a:solidFill>
                  <a:schemeClr val="bg1"/>
                </a:solidFill>
              </a:rPr>
              <a:t>«</a:t>
            </a:r>
            <a:r>
              <a:rPr lang="en-US" altLang="en-US" sz="2400">
                <a:solidFill>
                  <a:schemeClr val="bg1"/>
                </a:solidFill>
              </a:rPr>
              <a:t>Снежная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королева</a:t>
            </a:r>
            <a:r>
              <a:rPr lang="" altLang="en-US" sz="2400">
                <a:solidFill>
                  <a:schemeClr val="bg1"/>
                </a:solidFill>
              </a:rPr>
              <a:t>»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многогранен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глубок</a:t>
            </a:r>
            <a:r>
              <a:rPr lang="en-US" altLang="ru-RU" sz="2400">
                <a:solidFill>
                  <a:schemeClr val="bg1"/>
                </a:solidFill>
              </a:rPr>
              <a:t>. </a:t>
            </a:r>
            <a:r>
              <a:rPr lang="en-US" altLang="en-US" sz="2400">
                <a:solidFill>
                  <a:schemeClr val="bg1"/>
                </a:solidFill>
              </a:rPr>
              <a:t>Это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не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просто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детская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история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серьезное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произведение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множеством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скрытых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смыслов</a:t>
            </a:r>
            <a:r>
              <a:rPr lang="en-US" altLang="ru-RU" sz="2400">
                <a:solidFill>
                  <a:schemeClr val="bg1"/>
                </a:solidFill>
              </a:rPr>
              <a:t>.</a:t>
            </a:r>
            <a:endParaRPr lang="en-US" altLang="ru-RU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Основная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идея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произведения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заключается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вечной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борьбе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добра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злом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где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добро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неизменно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побеждает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благодаря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силе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любви</a:t>
            </a:r>
            <a:r>
              <a:rPr lang="en-US" altLang="ru-RU" sz="2400">
                <a:solidFill>
                  <a:schemeClr val="bg1"/>
                </a:solidFill>
              </a:rPr>
              <a:t>. </a:t>
            </a:r>
            <a:r>
              <a:rPr lang="en-US" altLang="en-US" sz="2400">
                <a:solidFill>
                  <a:schemeClr val="bg1"/>
                </a:solidFill>
              </a:rPr>
              <a:t>История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показывает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как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любовь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проходит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через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все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испытания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искушения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но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итоге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приносит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спасение</a:t>
            </a:r>
            <a:r>
              <a:rPr lang="en-US" altLang="ru-RU" sz="2400">
                <a:solidFill>
                  <a:schemeClr val="bg1"/>
                </a:solidFill>
              </a:rPr>
              <a:t>.</a:t>
            </a:r>
            <a:endParaRPr lang="en-US" altLang="ru-RU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Ключевые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темы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спектакля</a:t>
            </a:r>
            <a:r>
              <a:rPr lang="en-US" altLang="ru-RU" sz="2400">
                <a:solidFill>
                  <a:schemeClr val="bg1"/>
                </a:solidFill>
              </a:rPr>
              <a:t>:</a:t>
            </a:r>
            <a:endParaRPr lang="en-US" altLang="ru-RU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Любовь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преданность</a:t>
            </a:r>
            <a:r>
              <a:rPr lang="en-US" altLang="ru-RU" sz="2400">
                <a:solidFill>
                  <a:schemeClr val="bg1"/>
                </a:solidFill>
              </a:rPr>
              <a:t> - </a:t>
            </a:r>
            <a:r>
              <a:rPr lang="en-US" altLang="en-US" sz="2400">
                <a:solidFill>
                  <a:schemeClr val="bg1"/>
                </a:solidFill>
              </a:rPr>
              <a:t>главная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ценность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которую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демонстрирует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Герда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своем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путешествии</a:t>
            </a:r>
            <a:endParaRPr lang="en-US" altLang="en-US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Чистота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сердца</a:t>
            </a:r>
            <a:r>
              <a:rPr lang="en-US" altLang="ru-RU" sz="2400">
                <a:solidFill>
                  <a:schemeClr val="bg1"/>
                </a:solidFill>
              </a:rPr>
              <a:t> - </a:t>
            </a:r>
            <a:r>
              <a:rPr lang="en-US" altLang="en-US" sz="2400">
                <a:solidFill>
                  <a:schemeClr val="bg1"/>
                </a:solidFill>
              </a:rPr>
              <a:t>именно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благодаря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чистому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детскому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сердцу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Герда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способна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победить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зло</a:t>
            </a:r>
            <a:endParaRPr lang="en-US" altLang="en-US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Борьба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света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тьмы</a:t>
            </a:r>
            <a:r>
              <a:rPr lang="en-US" altLang="ru-RU" sz="2400">
                <a:solidFill>
                  <a:schemeClr val="bg1"/>
                </a:solidFill>
              </a:rPr>
              <a:t> - </a:t>
            </a:r>
            <a:r>
              <a:rPr lang="en-US" altLang="en-US" sz="2400">
                <a:solidFill>
                  <a:schemeClr val="bg1"/>
                </a:solidFill>
              </a:rPr>
              <a:t>противостояние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Снежной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королевы</a:t>
            </a:r>
            <a:r>
              <a:rPr lang="en-US" altLang="ru-RU" sz="2400">
                <a:solidFill>
                  <a:schemeClr val="bg1"/>
                </a:solidFill>
              </a:rPr>
              <a:t> (</a:t>
            </a:r>
            <a:r>
              <a:rPr lang="en-US" altLang="en-US" sz="2400">
                <a:solidFill>
                  <a:schemeClr val="bg1"/>
                </a:solidFill>
              </a:rPr>
              <a:t>символа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холода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бездушия</a:t>
            </a:r>
            <a:r>
              <a:rPr lang="en-US" altLang="ru-RU" sz="2400">
                <a:solidFill>
                  <a:schemeClr val="bg1"/>
                </a:solidFill>
              </a:rPr>
              <a:t>)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искренних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человеческих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чувств</a:t>
            </a:r>
            <a:endParaRPr lang="en-US" altLang="en-US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Духовное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пробуждение</a:t>
            </a:r>
            <a:r>
              <a:rPr lang="en-US" altLang="ru-RU" sz="2400">
                <a:solidFill>
                  <a:schemeClr val="bg1"/>
                </a:solidFill>
              </a:rPr>
              <a:t> - </a:t>
            </a:r>
            <a:r>
              <a:rPr lang="en-US" altLang="en-US" sz="2400">
                <a:solidFill>
                  <a:schemeClr val="bg1"/>
                </a:solidFill>
              </a:rPr>
              <a:t>трансформация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Кая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под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влиянием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любви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Герды</a:t>
            </a:r>
            <a:endParaRPr lang="en-US" altLang="en-US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Новогодний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контекст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добавляет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к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основной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истории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атмосферу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волшебства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чуда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подчеркивая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идею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преображения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возрождения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что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особенно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созвучно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праздничной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тематикой</a:t>
            </a:r>
            <a:r>
              <a:rPr lang="en-US" altLang="ru-RU" sz="2400">
                <a:solidFill>
                  <a:schemeClr val="bg1"/>
                </a:solidFill>
              </a:rPr>
              <a:t>.</a:t>
            </a:r>
            <a:endParaRPr lang="en-US" altLang="ru-RU" sz="2400">
              <a:solidFill>
                <a:schemeClr val="bg1"/>
              </a:solidFill>
            </a:endParaRPr>
          </a:p>
          <a:p>
            <a:r>
              <a:rPr lang="en-US" altLang="en-US" sz="2400">
                <a:solidFill>
                  <a:schemeClr val="bg1"/>
                </a:solidFill>
              </a:rPr>
              <a:t>В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целом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спектакль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несет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себе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глубокий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нравственный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урок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о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важности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сохранения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человечности</a:t>
            </a:r>
            <a:r>
              <a:rPr lang="en-US" altLang="ru-RU" sz="2400">
                <a:solidFill>
                  <a:schemeClr val="bg1"/>
                </a:solidFill>
              </a:rPr>
              <a:t>, </a:t>
            </a:r>
            <a:r>
              <a:rPr lang="en-US" altLang="en-US" sz="2400">
                <a:solidFill>
                  <a:schemeClr val="bg1"/>
                </a:solidFill>
              </a:rPr>
              <a:t>искренности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способности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к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любви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даже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в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самых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сложных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жизненных</a:t>
            </a:r>
            <a:r>
              <a:rPr lang="en-US" altLang="ru-RU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обстоятельствах</a:t>
            </a:r>
            <a:r>
              <a:rPr lang="en-US" altLang="ru-RU" sz="2400">
                <a:solidFill>
                  <a:schemeClr val="bg1"/>
                </a:solidFill>
              </a:rPr>
              <a:t>.</a:t>
            </a:r>
            <a:endParaRPr lang="en-US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  <a:endParaRPr lang="en-US" sz="3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>
                <a:solidFill>
                  <a:schemeClr val="bg1"/>
                </a:solidFill>
              </a:rPr>
              <a:t>Около 2х тысяч  зрителей за 4 дня показа (в том числе и 900 по Пушкинской карте)</a:t>
            </a:r>
            <a:endParaRPr lang="ru-RU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" altLang="en-US" sz="4800">
                <a:solidFill>
                  <a:schemeClr val="bg1"/>
                </a:solidFill>
              </a:rPr>
              <a:t>«</a:t>
            </a:r>
            <a:r>
              <a:rPr lang="en-US" altLang="en-US" sz="4800">
                <a:solidFill>
                  <a:schemeClr val="bg1"/>
                </a:solidFill>
              </a:rPr>
              <a:t>Разве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пламя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сердца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может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погаснуть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в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пламени</a:t>
            </a:r>
            <a:r>
              <a:rPr lang="en-US" altLang="ru-RU" sz="4800">
                <a:solidFill>
                  <a:schemeClr val="bg1"/>
                </a:solidFill>
              </a:rPr>
              <a:t> </a:t>
            </a:r>
            <a:r>
              <a:rPr lang="en-US" altLang="en-US" sz="4800">
                <a:solidFill>
                  <a:schemeClr val="bg1"/>
                </a:solidFill>
              </a:rPr>
              <a:t>костра</a:t>
            </a:r>
            <a:r>
              <a:rPr lang="en-US" altLang="ru-RU" sz="4800">
                <a:solidFill>
                  <a:schemeClr val="bg1"/>
                </a:solidFill>
              </a:rPr>
              <a:t>!</a:t>
            </a:r>
            <a:r>
              <a:rPr lang="" altLang="en-US" sz="4800">
                <a:solidFill>
                  <a:schemeClr val="bg1"/>
                </a:solidFill>
              </a:rPr>
              <a:t>»</a:t>
            </a:r>
            <a:r>
              <a:rPr lang="ru-RU" sz="4800">
                <a:solidFill>
                  <a:schemeClr val="bg1"/>
                </a:solidFill>
              </a:rPr>
              <a:t> </a:t>
            </a:r>
            <a:endParaRPr lang="ru-RU" sz="4800">
              <a:solidFill>
                <a:schemeClr val="bg1"/>
              </a:solidFill>
            </a:endParaRPr>
          </a:p>
          <a:p>
            <a:endParaRPr lang="ru-RU" sz="4800">
              <a:solidFill>
                <a:schemeClr val="bg1"/>
              </a:solidFill>
            </a:endParaRPr>
          </a:p>
          <a:p>
            <a:endParaRPr lang="ru-RU" sz="4800">
              <a:solidFill>
                <a:schemeClr val="bg1"/>
              </a:solidFill>
            </a:endParaRPr>
          </a:p>
          <a:p>
            <a:pPr algn="r"/>
            <a:r>
              <a:rPr lang="ru-RU" sz="4800">
                <a:solidFill>
                  <a:schemeClr val="bg1"/>
                </a:solidFill>
              </a:rPr>
              <a:t> «Снежная королева» </a:t>
            </a: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ЗАКЛЮЧИТЕЛЬНЫЕ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КОММЕНТАРИИ</a:t>
            </a:r>
            <a:endParaRPr lang="ru-RU" sz="4000" dirty="0" smtClean="0">
              <a:solidFill>
                <a:schemeClr val="bg1"/>
              </a:solidFill>
              <a:latin typeface="Roboto Condensed" panose="02000000000000000000" charset="0"/>
              <a:ea typeface="Roboto Condensed" panose="02000000000000000000" charset="0"/>
            </a:endParaRP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 charset="0"/>
                <a:ea typeface="Roboto Condensed" panose="02000000000000000000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00000000000000000" charset="0"/>
              <a:ea typeface="Roboto Condensed" panose="020000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Presentation</Application>
  <PresentationFormat>Произвольный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Roboto Condensed</vt:lpstr>
      <vt:lpstr>Times New Roman</vt:lpstr>
      <vt:lpstr>Poppins</vt:lpstr>
      <vt:lpstr>Roboto Condensed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4</cp:lastModifiedBy>
  <cp:revision>8</cp:revision>
  <dcterms:created xsi:type="dcterms:W3CDTF">2006-08-16T00:00:00Z</dcterms:created>
  <dcterms:modified xsi:type="dcterms:W3CDTF">2025-04-17T11:13:48Z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1049-12.2.0.20795</vt:lpwstr>
  </property>
</Properties>
</file>