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Roboto Condensed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F5FCC-56CC-48F7-BFDE-8C5DE33732DB}" v="6" dt="2025-04-28T09:16:25.911"/>
    <p1510:client id="{4327CF34-946D-44B5-8A63-DE30E17F7A1D}" v="29" dt="2025-04-27T19:43:47.156"/>
    <p1510:client id="{4780775B-B2E1-4AF3-AAB5-3548AA547BEB}" v="818" dt="2025-04-27T19:25:54.838"/>
    <p1510:client id="{8877349E-D7C5-4325-AF40-8049EF99D457}" v="234" dt="2025-04-28T11:34:39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72705" y="8557433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50">
                <a:solidFill>
                  <a:srgbClr val="FFFFFF"/>
                </a:solidFill>
                <a:latin typeface="Poppins" panose="00000500000000000000"/>
              </a:rPr>
              <a:t>Режиссеры мероприятия: Светлана Ивановна </a:t>
            </a:r>
            <a:r>
              <a:rPr lang="ru-RU" sz="2350" err="1">
                <a:solidFill>
                  <a:srgbClr val="FFFFFF"/>
                </a:solidFill>
                <a:latin typeface="Poppins" panose="00000500000000000000"/>
              </a:rPr>
              <a:t>Гавдис</a:t>
            </a:r>
            <a:r>
              <a:rPr lang="ru-RU" sz="2350">
                <a:solidFill>
                  <a:srgbClr val="FFFFFF"/>
                </a:solidFill>
                <a:latin typeface="Poppins" panose="00000500000000000000"/>
              </a:rPr>
              <a:t>, Калинина Елизавета Владимировна </a:t>
            </a:r>
            <a:endParaRPr lang="ru-RU" sz="2350">
              <a:solidFill>
                <a:srgbClr val="FFFFFF"/>
              </a:solidFill>
              <a:latin typeface="Poppins" panose="00000500000000000000"/>
              <a:cs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932" y="5831843"/>
            <a:ext cx="8677399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0"/>
              </a:lnSpc>
            </a:pPr>
            <a:r>
              <a:rPr lang="ru-RU" sz="2800">
                <a:solidFill>
                  <a:srgbClr val="FFFFFF"/>
                </a:solidFill>
                <a:latin typeface="Poppins" panose="00000500000000000000"/>
              </a:rPr>
              <a:t>Название учреждения</a:t>
            </a:r>
            <a:r>
              <a:rPr lang="ru-RU" sz="3200"/>
              <a:t> </a:t>
            </a:r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МИНИСТЕРСТВО КУЛЬТУРЫ РОССИЙСКОЙ ФЕДЕРАЦИИ</a:t>
            </a: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«ОРЛОВСКИЙ ГОСУДАРСТВЕННЫЙ</a:t>
            </a: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ИНСТИТУТ КУЛЬТУРЫ» , Кафедра </a:t>
            </a:r>
            <a:r>
              <a:rPr lang="ru-RU" sz="2000" b="1" err="1">
                <a:solidFill>
                  <a:schemeClr val="bg1"/>
                </a:solidFill>
                <a:latin typeface="Times New Roman"/>
                <a:cs typeface="Times New Roman"/>
              </a:rPr>
              <a:t>РТПиП</a:t>
            </a:r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, Научно-творческая лаборатория эстрадный студенческий театр "Веселая маска" под руководством </a:t>
            </a:r>
            <a:r>
              <a:rPr lang="ru-RU" sz="2000" b="1" err="1">
                <a:solidFill>
                  <a:schemeClr val="bg1"/>
                </a:solidFill>
                <a:latin typeface="Times New Roman"/>
                <a:cs typeface="Times New Roman"/>
              </a:rPr>
              <a:t>Гавдис</a:t>
            </a:r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 С.И. </a:t>
            </a:r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690"/>
              </a:lnSpc>
            </a:pPr>
            <a:endParaRPr lang="ru-RU" sz="1400">
              <a:solidFill>
                <a:srgbClr val="FFFFFF"/>
              </a:solidFill>
              <a:latin typeface="Poppins" panose="00000500000000000000"/>
              <a:cs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>
              <a:solidFill>
                <a:srgbClr val="FFFFFF"/>
              </a:solidFill>
              <a:latin typeface="Poppins" panose="00000500000000000000"/>
              <a:cs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3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162957" y="3295831"/>
            <a:ext cx="9488714" cy="448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>
              <a:lnSpc>
                <a:spcPts val="7150"/>
              </a:lnSpc>
            </a:pPr>
            <a:r>
              <a:rPr lang="ru-RU" sz="4000">
                <a:solidFill>
                  <a:prstClr val="white"/>
                </a:solidFill>
                <a:latin typeface="Roboto Condensed" panose="02000000000000000000"/>
              </a:rPr>
              <a:t>Документально-художественное театрализованное представление «Мелодия судьбы», посвященное 95-летию Александры Николаевны Пахмутовой </a:t>
            </a:r>
            <a:endParaRPr lang="ru-RU" sz="4000">
              <a:solidFill>
                <a:prstClr val="white"/>
              </a:solidFill>
              <a:latin typeface="Roboto Condensed" panose="02000000000000000000"/>
              <a:ea typeface="Roboto Condensed"/>
              <a:cs typeface="Roboto Condensed"/>
            </a:endParaRPr>
          </a:p>
          <a:p>
            <a:pPr>
              <a:lnSpc>
                <a:spcPts val="7150"/>
              </a:lnSpc>
            </a:pPr>
            <a:r>
              <a:rPr lang="ru-RU" sz="4000">
                <a:solidFill>
                  <a:prstClr val="white"/>
                </a:solidFill>
                <a:latin typeface="Roboto Condensed" panose="02000000000000000000"/>
              </a:rPr>
              <a:t>24 декабря 2024 г. Орел Центр Креативных Индустрий ОГИК</a:t>
            </a:r>
            <a:endParaRPr lang="en-US" sz="4000">
              <a:solidFill>
                <a:prstClr val="white"/>
              </a:solidFill>
              <a:latin typeface="Roboto Condensed" panose="020000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175930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76822" y="1257299"/>
            <a:ext cx="8605378" cy="8610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Цель этого проекта - Вызвать интерес и уважение к жизни А.Н. Пахмутовой. Побудить зрителя помнить о творчестве великого композитора, которая всегда рождала в людях надежду в светлое будущее; побудить зрителя до конца бороться с трудностями своей судьбы</a:t>
            </a:r>
            <a:endParaRPr lang="ru-RU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Перед нами стояли следующие задачи: </a:t>
            </a:r>
          </a:p>
          <a:p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 - Представить в полной мере значимость личности композитора в истории нашей страны </a:t>
            </a:r>
          </a:p>
          <a:p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 - Отразить трудность и насыщенность судьбы А. Н. Пахмутовой, погрузить в мир её души</a:t>
            </a:r>
          </a:p>
          <a:p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 - Показать, что искусство способно развеять мрак рутины жизни</a:t>
            </a:r>
          </a:p>
          <a:p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  - Доказать, что всё в ней должно восприниматься через собственный взгляд автора на мир</a:t>
            </a:r>
            <a:endParaRPr lang="ru-RU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 - Обратить внимание и сформировать патриотические чувства, на примере Александры Николаевны Пахмутовой </a:t>
            </a:r>
          </a:p>
          <a:p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1476181" y="89153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54902" y="11698"/>
            <a:ext cx="11388483" cy="378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ОПИСАНИЕ, ОСНОВНЫЕ МЫСЛИ, ЗАЛОЖЕННЫЕ В </a:t>
            </a: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  <a:endParaRPr lang="en-US" sz="3200">
              <a:solidFill>
                <a:schemeClr val="bg1"/>
              </a:solidFill>
              <a:latin typeface="Roboto Condensed" panose="02000000000000000000"/>
              <a:ea typeface="Roboto Condensed"/>
              <a:cs typeface="Roboto Condensed"/>
            </a:endParaRPr>
          </a:p>
          <a:p>
            <a:pPr>
              <a:lnSpc>
                <a:spcPts val="6020"/>
              </a:lnSpc>
            </a:pPr>
            <a:endParaRPr lang="en-US" sz="2400" dirty="0">
              <a:solidFill>
                <a:srgbClr val="FFFFFF"/>
              </a:solidFill>
              <a:latin typeface="Roboto Condensed" panose="02000000000000000000"/>
              <a:ea typeface="Roboto Condensed"/>
              <a:cs typeface="Roboto Condensed"/>
            </a:endParaRPr>
          </a:p>
          <a:p>
            <a:pPr>
              <a:lnSpc>
                <a:spcPts val="6020"/>
              </a:lnSpc>
            </a:pPr>
            <a:endParaRPr lang="en-US" sz="4000" dirty="0">
              <a:solidFill>
                <a:schemeClr val="bg1"/>
              </a:solidFill>
              <a:latin typeface="Roboto Condensed" panose="02000000000000000000"/>
              <a:ea typeface="Roboto Condensed"/>
              <a:cs typeface="Roboto Condensed"/>
            </a:endParaRPr>
          </a:p>
          <a:p>
            <a:pPr>
              <a:lnSpc>
                <a:spcPts val="6020"/>
              </a:lnSpc>
            </a:pPr>
            <a:endParaRPr lang="en-US" sz="4000">
              <a:solidFill>
                <a:schemeClr val="bg1"/>
              </a:solidFill>
              <a:latin typeface="Roboto Condensed" panose="02000000000000000000"/>
              <a:ea typeface="Roboto Condensed"/>
              <a:cs typeface="Roboto Condensed"/>
            </a:endParaRPr>
          </a:p>
        </p:txBody>
      </p:sp>
      <p:sp>
        <p:nvSpPr>
          <p:cNvPr id="8" name="Freeform 8"/>
          <p:cNvSpPr/>
          <p:nvPr/>
        </p:nvSpPr>
        <p:spPr>
          <a:xfrm rot="20574450">
            <a:off x="11378944" y="693183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11121642" y="-77487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430ED66-937B-7DCA-1C33-A3224CAB2101}"/>
              </a:ext>
            </a:extLst>
          </p:cNvPr>
          <p:cNvSpPr txBox="1"/>
          <p:nvPr/>
        </p:nvSpPr>
        <p:spPr>
          <a:xfrm>
            <a:off x="1049111" y="1386568"/>
            <a:ext cx="10776312" cy="85869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Александра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Пахмутова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–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имя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которое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нуждается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представлении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Её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мелодии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знакомы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каждому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они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стали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частью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нашей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культуры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нашей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истории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 В 2024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году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отмечали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95-летие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дня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рождения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этого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выдающегося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композитора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и в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честь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этого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события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было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создано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документально-художественное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представление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"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Мелодия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судьбы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".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Наш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проект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–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вдохновляющее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послание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всем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кто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стремится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к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творчеству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кто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верит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свою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мечту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 "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Мелодия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судьбы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" –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это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путешествие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жизни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Александры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Николаевны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от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детских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лет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Волгограде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до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всенародного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признания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хотели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рассказать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о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том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как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маленькая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девочка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влюбленная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музыку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преодолела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все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трудности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стала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одним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из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самых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значимых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композиторов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нашей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страны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Её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история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–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гимн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трудолюбию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упорству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вере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себя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</a:t>
            </a:r>
            <a:b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Представление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состоит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из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трёх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эпизодов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каждый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из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которых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раскрывает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разные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грани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личности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творчества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Александры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Пахмутовой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Подчеркивается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что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Пахмутова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остаётся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ярким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ориентиром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для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всех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кто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стремится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выразить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себя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искусстве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Несмотря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испытания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перемены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сопровождавшие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её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долгий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творческий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путь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она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оставалась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верна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себе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своим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принципам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сохраняя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ясность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видения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непоколебимую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веру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силу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искусства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</a:t>
            </a:r>
            <a:b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Таким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образом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проект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«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Мелодия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судьбы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»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предлагает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зрителям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взглянуть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неё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как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символ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вечности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красоты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человечности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Он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напоминает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о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значимости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преемственности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традиций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достоинства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труда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ответственности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художника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перед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обществом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</a:t>
            </a:r>
            <a:b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"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Мелодия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судьбы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" –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это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наш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поклон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великому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мастеру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чей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талант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преданность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искусству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останутся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нашей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памяти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навсегда</a:t>
            </a: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.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52600" y="3924300"/>
            <a:ext cx="8280400" cy="448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ru-RU" altLang="en-US" sz="4000">
                <a:solidFill>
                  <a:schemeClr val="bg1"/>
                </a:solidFill>
              </a:rPr>
              <a:t>Количество участников: 42 человека</a:t>
            </a:r>
          </a:p>
          <a:p>
            <a:r>
              <a:rPr lang="ru-RU" altLang="en-US" sz="4000">
                <a:solidFill>
                  <a:schemeClr val="bg1"/>
                </a:solidFill>
              </a:rPr>
              <a:t>Количество зрителей: 85 человек</a:t>
            </a:r>
            <a:endParaRPr lang="ru-RU" altLang="en-US" sz="40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ru-RU" altLang="en-US" sz="4000" dirty="0">
                <a:solidFill>
                  <a:schemeClr val="bg1"/>
                </a:solidFill>
              </a:rPr>
              <a:t>Количество участников организационно-постановочной группы: 13 человек</a:t>
            </a:r>
            <a:endParaRPr lang="ru-RU" altLang="en-US" sz="40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altLang="en-US" sz="400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altLang="en-US" sz="4000">
              <a:solidFill>
                <a:schemeClr val="bg1"/>
              </a:solidFill>
              <a:ea typeface="Calibri"/>
              <a:cs typeface="Calibri"/>
            </a:endParaRPr>
          </a:p>
          <a:p>
            <a:endParaRPr lang="ru-RU" altLang="en-US" sz="4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9" y="152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11003441" y="642396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985208" y="1727915"/>
            <a:ext cx="10671810" cy="4994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Документально-художественное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театрализованное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представление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«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Мелодия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судьбы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»,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посвященное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95-летию А.Н.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Пахмутовой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стало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для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меня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первым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крупным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проектом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Самое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ценное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что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я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смогла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из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него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вынести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это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полученный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опыт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и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отклик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В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первую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очередь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от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Эстрадного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студенческого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театра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«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Веселая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маска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»,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который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стал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командой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и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организационно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постановочной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и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актерской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Они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смогли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по-настоящему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узнать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и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погрузиться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в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жизнь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творчество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композитора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В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их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сердцах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откликнулись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все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аспекты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деятельности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Александры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Николаевны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настолько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что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театр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стал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многом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обращаться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к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произведениям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уже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в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своих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других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работах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Кроме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команды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я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смогла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услышать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и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проникновенные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отзывы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зрителей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: «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Здравствуйте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!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Хотела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поблагодарить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тебя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за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чудесное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представление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мне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понравилось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самое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главное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я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всегда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говорила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что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поверю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в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любовь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пока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увижу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это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И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своей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работой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мне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это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показала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Теперь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я в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нее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верю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Даже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пересмотрела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бы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еще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пару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раз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», «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Всегда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звучала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музыка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Александры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Николаевны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до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сих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пор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восхищаемся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творчеством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этой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удивительной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женщины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–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Александры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Николаевны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Как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пережила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она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уход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мужа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кто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помог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пережить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трагедию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и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как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ожила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она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все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это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воплотили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молодые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актеры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сцене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С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задачей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поставленной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режиссером-постановщиком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они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справились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зрители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благодарны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им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за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что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доставили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нам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радость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и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вспомнили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эту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талантливую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женщину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и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композитора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многих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известных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песен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любимых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нами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прозвучавших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в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зале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Здорово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!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Браво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!».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Именно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за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этот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бесценный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результат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я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благодарна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n-lt"/>
                <a:cs typeface="+mn-lt"/>
              </a:rPr>
              <a:t>проекту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3662327" y="508192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>
                <a:solidFill>
                  <a:schemeClr val="bg1"/>
                </a:solidFill>
                <a:latin typeface="Roboto Condensed" panose="02000000000000000000" charset="0"/>
                <a:ea typeface="Roboto Condensed" panose="02000000000000000000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>
                <a:solidFill>
                  <a:schemeClr val="bg1"/>
                </a:solidFill>
                <a:latin typeface="Roboto Condensed" panose="02000000000000000000" charset="0"/>
                <a:ea typeface="Roboto Condensed" panose="02000000000000000000" charset="0"/>
              </a:rPr>
              <a:t>К ПРОЕКТУ</a:t>
            </a:r>
            <a:r>
              <a:rPr lang="ru-RU" sz="4000">
                <a:solidFill>
                  <a:schemeClr val="bg1"/>
                </a:solidFill>
                <a:latin typeface="Roboto Condensed" panose="02000000000000000000" charset="0"/>
                <a:ea typeface="Roboto Condensed" panose="02000000000000000000" charset="0"/>
                <a:cs typeface="Times New Roman" panose="02020603050405020304" pitchFamily="18" charset="0"/>
              </a:rPr>
              <a:t>:</a:t>
            </a:r>
            <a:endParaRPr lang="en-US" sz="3000">
              <a:solidFill>
                <a:schemeClr val="bg1"/>
              </a:solidFill>
              <a:latin typeface="Roboto Condensed" panose="02000000000000000000" charset="0"/>
              <a:ea typeface="Roboto Condensed" panose="020000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Произвольный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revision>66</cp:revision>
  <dcterms:created xsi:type="dcterms:W3CDTF">2006-08-16T00:00:00Z</dcterms:created>
  <dcterms:modified xsi:type="dcterms:W3CDTF">2025-04-28T15:03:29Z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1049-12.2.0.20782</vt:lpwstr>
  </property>
</Properties>
</file>