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63" r:id="rId4"/>
    <p:sldId id="266" r:id="rId5"/>
    <p:sldId id="264" r:id="rId6"/>
    <p:sldId id="265" r:id="rId7"/>
    <p:sldId id="262" r:id="rId8"/>
  </p:sldIdLst>
  <p:sldSz cx="18288000" cy="10287000"/>
  <p:notesSz cx="6858000" cy="9144000"/>
  <p:embeddedFontLst>
    <p:embeddedFont>
      <p:font typeface="Poppins" panose="00000500000000000000" pitchFamily="2" charset="0"/>
      <p:regular r:id="rId9"/>
      <p:bold r:id="rId10"/>
      <p:italic r:id="rId11"/>
      <p:boldItalic r:id="rId12"/>
    </p:embeddedFont>
    <p:embeddedFont>
      <p:font typeface="Roboto Condensed" panose="02000000000000000000" pitchFamily="2" charset="0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37" d="100"/>
          <a:sy n="37" d="100"/>
        </p:scale>
        <p:origin x="1060" y="2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5485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25719" y="8903682"/>
            <a:ext cx="10524003" cy="2236351"/>
          </a:xfrm>
          <a:custGeom>
            <a:avLst/>
            <a:gdLst/>
            <a:ahLst/>
            <a:cxnLst/>
            <a:rect l="l" t="t" r="r" b="b"/>
            <a:pathLst>
              <a:path w="10524003" h="2236351">
                <a:moveTo>
                  <a:pt x="0" y="0"/>
                </a:moveTo>
                <a:lnTo>
                  <a:pt x="10524003" y="0"/>
                </a:lnTo>
                <a:lnTo>
                  <a:pt x="10524003" y="2236350"/>
                </a:lnTo>
                <a:lnTo>
                  <a:pt x="0" y="22363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H="1" flipV="1">
            <a:off x="-25719" y="-898718"/>
            <a:ext cx="11859582" cy="2520161"/>
          </a:xfrm>
          <a:custGeom>
            <a:avLst/>
            <a:gdLst/>
            <a:ahLst/>
            <a:cxnLst/>
            <a:rect l="l" t="t" r="r" b="b"/>
            <a:pathLst>
              <a:path w="11859582" h="2520161">
                <a:moveTo>
                  <a:pt x="11859582" y="2520161"/>
                </a:moveTo>
                <a:lnTo>
                  <a:pt x="0" y="2520161"/>
                </a:lnTo>
                <a:lnTo>
                  <a:pt x="0" y="0"/>
                </a:lnTo>
                <a:lnTo>
                  <a:pt x="11859582" y="0"/>
                </a:lnTo>
                <a:lnTo>
                  <a:pt x="11859582" y="2520161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9414711" y="-510132"/>
            <a:ext cx="11307310" cy="11307265"/>
            <a:chOff x="0" y="0"/>
            <a:chExt cx="6350000" cy="6349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 l="-10634" r="-39364"/>
              </a:stretch>
            </a:blipFill>
          </p:spPr>
        </p:sp>
      </p:grpSp>
      <p:sp>
        <p:nvSpPr>
          <p:cNvPr id="7" name="Freeform 7"/>
          <p:cNvSpPr/>
          <p:nvPr/>
        </p:nvSpPr>
        <p:spPr>
          <a:xfrm rot="3475231">
            <a:off x="5106772" y="5751123"/>
            <a:ext cx="9845798" cy="3175270"/>
          </a:xfrm>
          <a:custGeom>
            <a:avLst/>
            <a:gdLst/>
            <a:ahLst/>
            <a:cxnLst/>
            <a:rect l="l" t="t" r="r" b="b"/>
            <a:pathLst>
              <a:path w="9845798" h="3175270">
                <a:moveTo>
                  <a:pt x="0" y="0"/>
                </a:moveTo>
                <a:lnTo>
                  <a:pt x="9845798" y="0"/>
                </a:lnTo>
                <a:lnTo>
                  <a:pt x="9845798" y="3175269"/>
                </a:lnTo>
                <a:lnTo>
                  <a:pt x="0" y="317526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3722990">
            <a:off x="7930926" y="-1587635"/>
            <a:ext cx="9845798" cy="3175270"/>
          </a:xfrm>
          <a:custGeom>
            <a:avLst/>
            <a:gdLst/>
            <a:ahLst/>
            <a:cxnLst/>
            <a:rect l="l" t="t" r="r" b="b"/>
            <a:pathLst>
              <a:path w="9845798" h="3175270">
                <a:moveTo>
                  <a:pt x="0" y="0"/>
                </a:moveTo>
                <a:lnTo>
                  <a:pt x="9845798" y="0"/>
                </a:lnTo>
                <a:lnTo>
                  <a:pt x="9845798" y="3175270"/>
                </a:lnTo>
                <a:lnTo>
                  <a:pt x="0" y="317527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48932" y="1096419"/>
            <a:ext cx="10175315" cy="20005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185"/>
              </a:lnSpc>
              <a:spcBef>
                <a:spcPct val="0"/>
              </a:spcBef>
            </a:pPr>
            <a:r>
              <a:rPr lang="en-US" sz="3800" dirty="0">
                <a:solidFill>
                  <a:srgbClr val="FFFFFF"/>
                </a:solidFill>
                <a:latin typeface="Roboto Condensed" panose="02000000000000000000"/>
              </a:rPr>
              <a:t>Премия</a:t>
            </a:r>
            <a:endParaRPr lang="ru-RU" sz="3800" dirty="0">
              <a:solidFill>
                <a:srgbClr val="FFFFFF"/>
              </a:solidFill>
              <a:latin typeface="Roboto Condensed" panose="02000000000000000000"/>
            </a:endParaRPr>
          </a:p>
          <a:p>
            <a:pPr algn="ctr">
              <a:lnSpc>
                <a:spcPts val="5185"/>
              </a:lnSpc>
              <a:spcBef>
                <a:spcPct val="0"/>
              </a:spcBef>
            </a:pPr>
            <a:r>
              <a:rPr lang="en-US" sz="3800" dirty="0">
                <a:solidFill>
                  <a:srgbClr val="FFFFFF"/>
                </a:solidFill>
                <a:latin typeface="Roboto Condensed" panose="02000000000000000000"/>
              </a:rPr>
              <a:t>в области организации массовых мероприятий</a:t>
            </a:r>
          </a:p>
          <a:p>
            <a:pPr algn="ctr">
              <a:lnSpc>
                <a:spcPts val="5185"/>
              </a:lnSpc>
              <a:spcBef>
                <a:spcPct val="0"/>
              </a:spcBef>
            </a:pPr>
            <a:r>
              <a:rPr lang="en-US" sz="3800" dirty="0">
                <a:solidFill>
                  <a:srgbClr val="FFFFFF"/>
                </a:solidFill>
                <a:latin typeface="Roboto Condensed" panose="02000000000000000000"/>
              </a:rPr>
              <a:t>«</a:t>
            </a:r>
            <a:r>
              <a:rPr lang="ru-RU" sz="3800" dirty="0">
                <a:solidFill>
                  <a:srgbClr val="FFFFFF"/>
                </a:solidFill>
                <a:latin typeface="Roboto Condensed" panose="02000000000000000000"/>
              </a:rPr>
              <a:t>Золотая Легенда</a:t>
            </a:r>
            <a:r>
              <a:rPr lang="ru-RU" sz="3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800" dirty="0">
                <a:solidFill>
                  <a:srgbClr val="FFFFFF"/>
                </a:solidFill>
                <a:latin typeface="Roboto Condensed" panose="02000000000000000000"/>
              </a:rPr>
              <a:t>Эпизод </a:t>
            </a:r>
            <a:r>
              <a:rPr lang="ru-RU" sz="3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800" dirty="0">
                <a:solidFill>
                  <a:srgbClr val="FFFFFF"/>
                </a:solidFill>
                <a:latin typeface="Roboto Condensed" panose="02000000000000000000"/>
              </a:rPr>
              <a:t>»</a:t>
            </a:r>
            <a:r>
              <a:rPr lang="ru-RU" sz="3800" dirty="0">
                <a:solidFill>
                  <a:srgbClr val="FFFFFF"/>
                </a:solidFill>
                <a:latin typeface="Roboto Condensed" panose="02000000000000000000"/>
              </a:rPr>
              <a:t> </a:t>
            </a:r>
            <a:endParaRPr lang="en-US" sz="38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3211470" y="1988304"/>
            <a:ext cx="3548317" cy="4088194"/>
          </a:xfrm>
          <a:custGeom>
            <a:avLst/>
            <a:gdLst/>
            <a:ahLst/>
            <a:cxnLst/>
            <a:rect l="l" t="t" r="r" b="b"/>
            <a:pathLst>
              <a:path w="3548317" h="4088194">
                <a:moveTo>
                  <a:pt x="0" y="0"/>
                </a:moveTo>
                <a:lnTo>
                  <a:pt x="3548317" y="0"/>
                </a:lnTo>
                <a:lnTo>
                  <a:pt x="3548317" y="4088194"/>
                </a:lnTo>
                <a:lnTo>
                  <a:pt x="0" y="408819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r="-5819" b="-29844"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451361" y="7738360"/>
            <a:ext cx="8387839" cy="692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690"/>
              </a:lnSpc>
            </a:pPr>
            <a:r>
              <a:rPr lang="ru-RU" sz="2360" dirty="0">
                <a:solidFill>
                  <a:srgbClr val="FFFFFF"/>
                </a:solidFill>
                <a:latin typeface="Poppins" panose="00000500000000000000"/>
              </a:rPr>
              <a:t>Режиссер мероприятия: Плотникова Евгения Олеговна</a:t>
            </a:r>
          </a:p>
          <a:p>
            <a:pPr algn="just">
              <a:lnSpc>
                <a:spcPts val="2690"/>
              </a:lnSpc>
            </a:pPr>
            <a:endParaRPr lang="en-US" sz="2360" dirty="0">
              <a:solidFill>
                <a:srgbClr val="FFFFFF"/>
              </a:solidFill>
              <a:latin typeface="Poppins" panose="0000050000000000000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1361" y="6525857"/>
            <a:ext cx="8387839" cy="13849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690"/>
              </a:lnSpc>
            </a:pPr>
            <a:r>
              <a:rPr lang="ru-RU" sz="2360" dirty="0">
                <a:solidFill>
                  <a:srgbClr val="FFFFFF"/>
                </a:solidFill>
                <a:latin typeface="Poppins" panose="00000500000000000000"/>
              </a:rPr>
              <a:t>Название учреждения:  Муниципальное бюджетное учреждение Полевского Муниципального округа «Центр культуры и народного творчества</a:t>
            </a:r>
          </a:p>
          <a:p>
            <a:pPr algn="just">
              <a:lnSpc>
                <a:spcPts val="2690"/>
              </a:lnSpc>
            </a:pPr>
            <a:endParaRPr lang="en-US" sz="2360" dirty="0">
              <a:solidFill>
                <a:srgbClr val="FFFFFF"/>
              </a:solidFill>
              <a:latin typeface="Poppins" panose="0000050000000000000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885250" y="10316"/>
            <a:ext cx="108030" cy="8561293"/>
            <a:chOff x="0" y="0"/>
            <a:chExt cx="144039" cy="11415057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l="71196" r="28100"/>
            <a:stretch>
              <a:fillRect/>
            </a:stretch>
          </p:blipFill>
          <p:spPr>
            <a:xfrm>
              <a:off x="0" y="0"/>
              <a:ext cx="144039" cy="11415057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10557979" y="1269501"/>
            <a:ext cx="7658132" cy="7658102"/>
            <a:chOff x="0" y="0"/>
            <a:chExt cx="6350000" cy="6349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sp>
        <p:nvSpPr>
          <p:cNvPr id="7" name="TextBox 7"/>
          <p:cNvSpPr txBox="1"/>
          <p:nvPr/>
        </p:nvSpPr>
        <p:spPr>
          <a:xfrm>
            <a:off x="1376822" y="636538"/>
            <a:ext cx="10260723" cy="1846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150"/>
              </a:lnSpc>
            </a:pPr>
            <a:r>
              <a:rPr lang="en-US" sz="4000" dirty="0">
                <a:solidFill>
                  <a:schemeClr val="bg1"/>
                </a:solidFill>
                <a:latin typeface="Roboto Condensed" panose="02000000000000000000"/>
              </a:rPr>
              <a:t>НАЗВАНИЕ ПРЕДСТАВЛЕНИЯ,</a:t>
            </a:r>
          </a:p>
          <a:p>
            <a:pPr>
              <a:lnSpc>
                <a:spcPts val="7150"/>
              </a:lnSpc>
            </a:pPr>
            <a:r>
              <a:rPr lang="en-US" sz="4000" dirty="0">
                <a:solidFill>
                  <a:schemeClr val="bg1"/>
                </a:solidFill>
                <a:latin typeface="Roboto Condensed" panose="02000000000000000000"/>
              </a:rPr>
              <a:t>ДАТА И МЕСТО</a:t>
            </a:r>
            <a:r>
              <a:rPr lang="ru-RU" sz="4000" dirty="0">
                <a:solidFill>
                  <a:schemeClr val="bg1"/>
                </a:solidFill>
                <a:latin typeface="Roboto Condensed" panose="02000000000000000000"/>
              </a:rPr>
              <a:t> </a:t>
            </a:r>
            <a:r>
              <a:rPr lang="en-US" sz="4000" dirty="0">
                <a:solidFill>
                  <a:schemeClr val="bg1"/>
                </a:solidFill>
                <a:latin typeface="Roboto Condensed" panose="02000000000000000000"/>
              </a:rPr>
              <a:t>ЕГО ПРОВЕДЕНИЯ</a:t>
            </a:r>
          </a:p>
        </p:txBody>
      </p:sp>
      <p:sp>
        <p:nvSpPr>
          <p:cNvPr id="8" name="Freeform 8"/>
          <p:cNvSpPr/>
          <p:nvPr/>
        </p:nvSpPr>
        <p:spPr>
          <a:xfrm rot="-1025550">
            <a:off x="10266424" y="7343310"/>
            <a:ext cx="8777648" cy="3253125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0"/>
                </a:moveTo>
                <a:lnTo>
                  <a:pt x="10320531" y="0"/>
                </a:lnTo>
                <a:lnTo>
                  <a:pt x="10320531" y="3328371"/>
                </a:lnTo>
                <a:lnTo>
                  <a:pt x="0" y="332837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670026" flipV="1">
            <a:off x="9490962" y="-104318"/>
            <a:ext cx="9080848" cy="3328371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3328372"/>
                </a:moveTo>
                <a:lnTo>
                  <a:pt x="10320530" y="3328372"/>
                </a:lnTo>
                <a:lnTo>
                  <a:pt x="10320530" y="0"/>
                </a:lnTo>
                <a:lnTo>
                  <a:pt x="0" y="0"/>
                </a:lnTo>
                <a:lnTo>
                  <a:pt x="0" y="3328372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831235" y="8807372"/>
            <a:ext cx="216059" cy="216058"/>
            <a:chOff x="0" y="0"/>
            <a:chExt cx="6350000" cy="634997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2" name="Group 12"/>
          <p:cNvGrpSpPr/>
          <p:nvPr/>
        </p:nvGrpSpPr>
        <p:grpSpPr>
          <a:xfrm>
            <a:off x="831235" y="9150271"/>
            <a:ext cx="216059" cy="216058"/>
            <a:chOff x="0" y="0"/>
            <a:chExt cx="6350000" cy="634997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4" name="Group 14"/>
          <p:cNvGrpSpPr/>
          <p:nvPr/>
        </p:nvGrpSpPr>
        <p:grpSpPr>
          <a:xfrm>
            <a:off x="831235" y="9505734"/>
            <a:ext cx="216059" cy="216058"/>
            <a:chOff x="0" y="0"/>
            <a:chExt cx="6350000" cy="634997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52902" r="-26469"/>
              </a:stretch>
            </a:blipFill>
          </p:spPr>
        </p:sp>
      </p:grpSp>
      <p:sp>
        <p:nvSpPr>
          <p:cNvPr id="19" name="Текстовое поле 18"/>
          <p:cNvSpPr txBox="1"/>
          <p:nvPr/>
        </p:nvSpPr>
        <p:spPr>
          <a:xfrm>
            <a:off x="1704848" y="3883660"/>
            <a:ext cx="8280400" cy="44831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ru-RU" altLang="en-US"/>
          </a:p>
        </p:txBody>
      </p:sp>
      <p:sp>
        <p:nvSpPr>
          <p:cNvPr id="17" name="TextBox 7">
            <a:extLst>
              <a:ext uri="{FF2B5EF4-FFF2-40B4-BE49-F238E27FC236}">
                <a16:creationId xmlns:a16="http://schemas.microsoft.com/office/drawing/2014/main" id="{A7FAF0F2-76AA-EF34-6B9B-3DC70C909D6D}"/>
              </a:ext>
            </a:extLst>
          </p:cNvPr>
          <p:cNvSpPr txBox="1"/>
          <p:nvPr/>
        </p:nvSpPr>
        <p:spPr>
          <a:xfrm>
            <a:off x="1425716" y="3173822"/>
            <a:ext cx="10260723" cy="26673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150"/>
              </a:lnSpc>
            </a:pPr>
            <a:r>
              <a:rPr lang="ru-RU" sz="4400" dirty="0">
                <a:solidFill>
                  <a:schemeClr val="bg1"/>
                </a:solidFill>
                <a:latin typeface="Roboto Condensed" panose="02000000000000000000"/>
              </a:rPr>
              <a:t>«1418 ДНЕЙ И НОЧЕЙ»</a:t>
            </a:r>
            <a:endParaRPr lang="en-US" sz="4400" dirty="0">
              <a:solidFill>
                <a:schemeClr val="bg1"/>
              </a:solidFill>
              <a:latin typeface="Roboto Condensed" panose="02000000000000000000"/>
            </a:endParaRPr>
          </a:p>
          <a:p>
            <a:pPr>
              <a:lnSpc>
                <a:spcPts val="7150"/>
              </a:lnSpc>
            </a:pPr>
            <a:r>
              <a:rPr lang="ru-RU" sz="4400" dirty="0">
                <a:solidFill>
                  <a:schemeClr val="bg1"/>
                </a:solidFill>
                <a:latin typeface="Roboto Condensed" panose="02000000000000000000"/>
              </a:rPr>
              <a:t>9 МАЯ 2025 ГОДА, </a:t>
            </a:r>
          </a:p>
          <a:p>
            <a:pPr>
              <a:lnSpc>
                <a:spcPts val="7150"/>
              </a:lnSpc>
            </a:pPr>
            <a:r>
              <a:rPr lang="ru-RU" sz="4400" dirty="0">
                <a:solidFill>
                  <a:schemeClr val="bg1"/>
                </a:solidFill>
                <a:latin typeface="Roboto Condensed" panose="02000000000000000000"/>
              </a:rPr>
              <a:t>Концертный комплекс за </a:t>
            </a:r>
            <a:r>
              <a:rPr lang="ru-RU" sz="4400" dirty="0" err="1">
                <a:solidFill>
                  <a:schemeClr val="bg1"/>
                </a:solidFill>
                <a:latin typeface="Roboto Condensed" panose="02000000000000000000"/>
              </a:rPr>
              <a:t>ЦКиНТ</a:t>
            </a:r>
            <a:r>
              <a:rPr lang="ru-RU" sz="4400" dirty="0">
                <a:solidFill>
                  <a:schemeClr val="bg1"/>
                </a:solidFill>
                <a:latin typeface="Roboto Condensed" panose="02000000000000000000"/>
              </a:rPr>
              <a:t>.</a:t>
            </a:r>
            <a:endParaRPr lang="en-US" sz="4400" dirty="0">
              <a:solidFill>
                <a:schemeClr val="bg1"/>
              </a:solidFill>
              <a:latin typeface="Roboto Condensed" panose="0200000000000000000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0622" y="22032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885250" y="10316"/>
            <a:ext cx="108030" cy="8561293"/>
            <a:chOff x="0" y="0"/>
            <a:chExt cx="144039" cy="11415057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l="71196" r="28100"/>
            <a:stretch>
              <a:fillRect/>
            </a:stretch>
          </p:blipFill>
          <p:spPr>
            <a:xfrm>
              <a:off x="0" y="0"/>
              <a:ext cx="144039" cy="11415057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10653221" y="1257299"/>
            <a:ext cx="7658132" cy="7658102"/>
            <a:chOff x="0" y="0"/>
            <a:chExt cx="6350000" cy="6349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sp>
        <p:nvSpPr>
          <p:cNvPr id="7" name="TextBox 7"/>
          <p:cNvSpPr txBox="1"/>
          <p:nvPr/>
        </p:nvSpPr>
        <p:spPr>
          <a:xfrm>
            <a:off x="1376822" y="636538"/>
            <a:ext cx="10260723" cy="10227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280"/>
              </a:lnSpc>
            </a:pPr>
            <a:r>
              <a:rPr lang="en-US" sz="4000" dirty="0">
                <a:solidFill>
                  <a:schemeClr val="bg1"/>
                </a:solidFill>
                <a:latin typeface="Roboto Condensed" panose="02000000000000000000"/>
              </a:rPr>
              <a:t>ЦЕЛИ, ЗАДАЧИ</a:t>
            </a:r>
          </a:p>
        </p:txBody>
      </p:sp>
      <p:sp>
        <p:nvSpPr>
          <p:cNvPr id="8" name="Freeform 8"/>
          <p:cNvSpPr/>
          <p:nvPr/>
        </p:nvSpPr>
        <p:spPr>
          <a:xfrm rot="-1025550">
            <a:off x="10266424" y="7343310"/>
            <a:ext cx="8777648" cy="3253125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0"/>
                </a:moveTo>
                <a:lnTo>
                  <a:pt x="10320531" y="0"/>
                </a:lnTo>
                <a:lnTo>
                  <a:pt x="10320531" y="3328371"/>
                </a:lnTo>
                <a:lnTo>
                  <a:pt x="0" y="332837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670026" flipV="1">
            <a:off x="9490962" y="-104318"/>
            <a:ext cx="9080848" cy="3328371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3328372"/>
                </a:moveTo>
                <a:lnTo>
                  <a:pt x="10320530" y="3328372"/>
                </a:lnTo>
                <a:lnTo>
                  <a:pt x="10320530" y="0"/>
                </a:lnTo>
                <a:lnTo>
                  <a:pt x="0" y="0"/>
                </a:lnTo>
                <a:lnTo>
                  <a:pt x="0" y="3328372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831235" y="8807372"/>
            <a:ext cx="216059" cy="216058"/>
            <a:chOff x="0" y="0"/>
            <a:chExt cx="6350000" cy="634997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2" name="Group 12"/>
          <p:cNvGrpSpPr/>
          <p:nvPr/>
        </p:nvGrpSpPr>
        <p:grpSpPr>
          <a:xfrm>
            <a:off x="831235" y="9150271"/>
            <a:ext cx="216059" cy="216058"/>
            <a:chOff x="0" y="0"/>
            <a:chExt cx="6350000" cy="634997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4" name="Group 14"/>
          <p:cNvGrpSpPr/>
          <p:nvPr/>
        </p:nvGrpSpPr>
        <p:grpSpPr>
          <a:xfrm>
            <a:off x="831235" y="9505734"/>
            <a:ext cx="216059" cy="216058"/>
            <a:chOff x="0" y="0"/>
            <a:chExt cx="6350000" cy="634997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52902" r="-26469"/>
              </a:stretch>
            </a:blipFill>
          </p:spPr>
        </p:sp>
      </p:grpSp>
      <p:sp>
        <p:nvSpPr>
          <p:cNvPr id="19" name="Текстовое поле 18"/>
          <p:cNvSpPr txBox="1"/>
          <p:nvPr/>
        </p:nvSpPr>
        <p:spPr>
          <a:xfrm>
            <a:off x="1524000" y="2049412"/>
            <a:ext cx="8280400" cy="44831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altLang="en-US" sz="40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Создание масштабного театрализованного действа, посвящённого 80-летию Победы в Великой Отечественной войне, с целью сохранения исторической памяти, воспитания патриотизма у подрастающего поколения и формирования духовной связи между поколениями через художественное осмысление событий войны.</a:t>
            </a:r>
          </a:p>
        </p:txBody>
      </p:sp>
    </p:spTree>
    <p:extLst>
      <p:ext uri="{BB962C8B-B14F-4D97-AF65-F5344CB8AC3E}">
        <p14:creationId xmlns:p14="http://schemas.microsoft.com/office/powerpoint/2010/main" val="4217708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575E4A-31DF-4DFC-FD8D-305D1969AC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AC3333D4-738D-FCDC-7A33-EF737CA8D5F8}"/>
              </a:ext>
            </a:extLst>
          </p:cNvPr>
          <p:cNvSpPr/>
          <p:nvPr/>
        </p:nvSpPr>
        <p:spPr>
          <a:xfrm>
            <a:off x="-110622" y="22032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89B3BFB8-D3EA-F98E-DA85-AA83402F58B4}"/>
              </a:ext>
            </a:extLst>
          </p:cNvPr>
          <p:cNvGrpSpPr/>
          <p:nvPr/>
        </p:nvGrpSpPr>
        <p:grpSpPr>
          <a:xfrm>
            <a:off x="885250" y="10316"/>
            <a:ext cx="108030" cy="8561293"/>
            <a:chOff x="0" y="0"/>
            <a:chExt cx="144039" cy="11415057"/>
          </a:xfrm>
        </p:grpSpPr>
        <p:pic>
          <p:nvPicPr>
            <p:cNvPr id="4" name="Picture 4">
              <a:extLst>
                <a:ext uri="{FF2B5EF4-FFF2-40B4-BE49-F238E27FC236}">
                  <a16:creationId xmlns:a16="http://schemas.microsoft.com/office/drawing/2014/main" id="{85560957-929D-C434-631F-D46FB86C34D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71196" r="28100"/>
            <a:stretch>
              <a:fillRect/>
            </a:stretch>
          </p:blipFill>
          <p:spPr>
            <a:xfrm>
              <a:off x="0" y="0"/>
              <a:ext cx="144039" cy="11415057"/>
            </a:xfrm>
            <a:prstGeom prst="rect">
              <a:avLst/>
            </a:prstGeom>
          </p:spPr>
        </p:pic>
      </p:grpSp>
      <p:sp>
        <p:nvSpPr>
          <p:cNvPr id="7" name="TextBox 7">
            <a:extLst>
              <a:ext uri="{FF2B5EF4-FFF2-40B4-BE49-F238E27FC236}">
                <a16:creationId xmlns:a16="http://schemas.microsoft.com/office/drawing/2014/main" id="{A582F6A1-D79A-A012-20AC-07A18F6A1894}"/>
              </a:ext>
            </a:extLst>
          </p:cNvPr>
          <p:cNvSpPr txBox="1"/>
          <p:nvPr/>
        </p:nvSpPr>
        <p:spPr>
          <a:xfrm>
            <a:off x="1219200" y="36394"/>
            <a:ext cx="10260723" cy="10227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280"/>
              </a:lnSpc>
            </a:pPr>
            <a:r>
              <a:rPr lang="en-US" sz="4000" b="1" dirty="0">
                <a:solidFill>
                  <a:schemeClr val="bg1"/>
                </a:solidFill>
                <a:latin typeface="Roboto Condensed" panose="02000000000000000000"/>
              </a:rPr>
              <a:t>ЗАДАЧИ</a:t>
            </a:r>
          </a:p>
        </p:txBody>
      </p:sp>
      <p:grpSp>
        <p:nvGrpSpPr>
          <p:cNvPr id="10" name="Group 10">
            <a:extLst>
              <a:ext uri="{FF2B5EF4-FFF2-40B4-BE49-F238E27FC236}">
                <a16:creationId xmlns:a16="http://schemas.microsoft.com/office/drawing/2014/main" id="{C00087EC-F8F8-ABE4-1A53-3586D223132F}"/>
              </a:ext>
            </a:extLst>
          </p:cNvPr>
          <p:cNvGrpSpPr/>
          <p:nvPr/>
        </p:nvGrpSpPr>
        <p:grpSpPr>
          <a:xfrm>
            <a:off x="831235" y="8807372"/>
            <a:ext cx="216059" cy="216058"/>
            <a:chOff x="0" y="0"/>
            <a:chExt cx="6350000" cy="6349975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585AD2B4-857D-9CEC-95C3-1A19F3152F4B}"/>
                </a:ext>
              </a:extLst>
            </p:cNvPr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2" name="Group 12">
            <a:extLst>
              <a:ext uri="{FF2B5EF4-FFF2-40B4-BE49-F238E27FC236}">
                <a16:creationId xmlns:a16="http://schemas.microsoft.com/office/drawing/2014/main" id="{91B940A3-7B8B-FA53-38EE-2F5F164E4418}"/>
              </a:ext>
            </a:extLst>
          </p:cNvPr>
          <p:cNvGrpSpPr/>
          <p:nvPr/>
        </p:nvGrpSpPr>
        <p:grpSpPr>
          <a:xfrm>
            <a:off x="831235" y="9150271"/>
            <a:ext cx="216059" cy="216058"/>
            <a:chOff x="0" y="0"/>
            <a:chExt cx="6350000" cy="6349975"/>
          </a:xfrm>
        </p:grpSpPr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1EDAA6A0-A59B-2E9C-4C9F-64FBA6671748}"/>
                </a:ext>
              </a:extLst>
            </p:cNvPr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4" name="Group 14">
            <a:extLst>
              <a:ext uri="{FF2B5EF4-FFF2-40B4-BE49-F238E27FC236}">
                <a16:creationId xmlns:a16="http://schemas.microsoft.com/office/drawing/2014/main" id="{44857F93-1FDB-B28A-31A8-70CD5219C025}"/>
              </a:ext>
            </a:extLst>
          </p:cNvPr>
          <p:cNvGrpSpPr/>
          <p:nvPr/>
        </p:nvGrpSpPr>
        <p:grpSpPr>
          <a:xfrm>
            <a:off x="831235" y="9505734"/>
            <a:ext cx="216059" cy="216058"/>
            <a:chOff x="0" y="0"/>
            <a:chExt cx="6350000" cy="6349975"/>
          </a:xfrm>
        </p:grpSpPr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36E1C098-774D-02A7-0E00-931540AED5AC}"/>
                </a:ext>
              </a:extLst>
            </p:cNvPr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52902" r="-26469"/>
              </a:stretch>
            </a:blipFill>
          </p:spPr>
        </p:sp>
      </p:grpSp>
      <p:sp>
        <p:nvSpPr>
          <p:cNvPr id="19" name="Текстовое поле 18">
            <a:extLst>
              <a:ext uri="{FF2B5EF4-FFF2-40B4-BE49-F238E27FC236}">
                <a16:creationId xmlns:a16="http://schemas.microsoft.com/office/drawing/2014/main" id="{32B9F08F-CC9D-FDB3-22F2-FE0A8707CE34}"/>
              </a:ext>
            </a:extLst>
          </p:cNvPr>
          <p:cNvSpPr txBox="1"/>
          <p:nvPr/>
        </p:nvSpPr>
        <p:spPr>
          <a:xfrm>
            <a:off x="1229264" y="1414573"/>
            <a:ext cx="17097950" cy="760885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indent="450000"/>
            <a:r>
              <a:rPr lang="ru-RU" altLang="en-US" sz="36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Разработать и реализовать сценарий, включающий 15 разноформатных сцен с чёткой драматургией, объединённых общей темой Победы. Воплотить на сцене образы военного времени с помощью выразительных театральных средств: хореографии, вокала, живой игры, видеохроники и световых решений. Создать эмоциональные сцены, вызывающие сопереживание, гордость и осознание значимости подвига народа.</a:t>
            </a:r>
          </a:p>
          <a:p>
            <a:pPr indent="450000"/>
            <a:r>
              <a:rPr lang="ru-RU" altLang="en-US" sz="36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Привлечь детей, подростков и взрослых к совместному творчеству, направленному на осмысление истории своей страны. Способствовать формированию уважения к героям войны, к старшему поколению, к труду и самоотверженности народа.</a:t>
            </a:r>
          </a:p>
          <a:p>
            <a:pPr indent="450000"/>
            <a:r>
              <a:rPr lang="ru-RU" altLang="en-US" sz="36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Скоординировать работу более 200 участников разных возрастов и творческих направлений (вокал, хореография, драматические коллективы).Обеспечить слаженную работу технической команды: звук, свет, экран, декорации, костюмы. Организовать массовые сцены с динамичной мизансценой и визуальной целостностью.</a:t>
            </a:r>
          </a:p>
        </p:txBody>
      </p:sp>
    </p:spTree>
    <p:extLst>
      <p:ext uri="{BB962C8B-B14F-4D97-AF65-F5344CB8AC3E}">
        <p14:creationId xmlns:p14="http://schemas.microsoft.com/office/powerpoint/2010/main" val="16119154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885250" y="10316"/>
            <a:ext cx="108030" cy="8561293"/>
            <a:chOff x="0" y="0"/>
            <a:chExt cx="144039" cy="11415057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l="71196" r="28100"/>
            <a:stretch>
              <a:fillRect/>
            </a:stretch>
          </p:blipFill>
          <p:spPr>
            <a:xfrm>
              <a:off x="0" y="0"/>
              <a:ext cx="144039" cy="11415057"/>
            </a:xfrm>
            <a:prstGeom prst="rect">
              <a:avLst/>
            </a:prstGeom>
          </p:spPr>
        </p:pic>
      </p:grpSp>
      <p:sp>
        <p:nvSpPr>
          <p:cNvPr id="7" name="TextBox 7"/>
          <p:cNvSpPr txBox="1"/>
          <p:nvPr/>
        </p:nvSpPr>
        <p:spPr>
          <a:xfrm>
            <a:off x="1376822" y="636538"/>
            <a:ext cx="16025928" cy="7053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020"/>
              </a:lnSpc>
            </a:pPr>
            <a:r>
              <a:rPr lang="en-US" sz="4000" b="1" dirty="0">
                <a:solidFill>
                  <a:schemeClr val="bg1"/>
                </a:solidFill>
                <a:latin typeface="Roboto Condensed" panose="02000000000000000000"/>
              </a:rPr>
              <a:t>ОПИСАНИЕ,</a:t>
            </a:r>
            <a:r>
              <a:rPr lang="ru-RU" sz="4000" b="1" dirty="0">
                <a:solidFill>
                  <a:schemeClr val="bg1"/>
                </a:solidFill>
                <a:latin typeface="Roboto Condensed" panose="02000000000000000000"/>
              </a:rPr>
              <a:t> </a:t>
            </a:r>
            <a:r>
              <a:rPr lang="en-US" sz="4000" b="1" dirty="0">
                <a:solidFill>
                  <a:schemeClr val="bg1"/>
                </a:solidFill>
                <a:latin typeface="Roboto Condensed" panose="02000000000000000000"/>
              </a:rPr>
              <a:t>ОСНОВНЫЕ МЫСЛИ,</a:t>
            </a:r>
            <a:r>
              <a:rPr lang="ru-RU" sz="4000" b="1" dirty="0">
                <a:solidFill>
                  <a:schemeClr val="bg1"/>
                </a:solidFill>
                <a:latin typeface="Roboto Condensed" panose="02000000000000000000"/>
              </a:rPr>
              <a:t> </a:t>
            </a:r>
            <a:r>
              <a:rPr lang="en-US" sz="4000" b="1" dirty="0">
                <a:solidFill>
                  <a:schemeClr val="bg1"/>
                </a:solidFill>
                <a:latin typeface="Roboto Condensed" panose="02000000000000000000"/>
              </a:rPr>
              <a:t>ЗАЛОЖЕННЫЕ В </a:t>
            </a:r>
            <a:r>
              <a:rPr lang="ru-RU" sz="4000" b="1" dirty="0">
                <a:solidFill>
                  <a:schemeClr val="bg1"/>
                </a:solidFill>
                <a:latin typeface="Roboto Condensed" panose="02000000000000000000"/>
              </a:rPr>
              <a:t>ОСНОВУ</a:t>
            </a:r>
            <a:r>
              <a:rPr lang="en-US" sz="4000" b="1" dirty="0">
                <a:solidFill>
                  <a:schemeClr val="bg1"/>
                </a:solidFill>
                <a:latin typeface="Roboto Condensed" panose="02000000000000000000"/>
              </a:rPr>
              <a:t> МЕРОПРИЯТИЯ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831235" y="8807372"/>
            <a:ext cx="216059" cy="216058"/>
            <a:chOff x="0" y="0"/>
            <a:chExt cx="6350000" cy="634997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2" name="Group 12"/>
          <p:cNvGrpSpPr/>
          <p:nvPr/>
        </p:nvGrpSpPr>
        <p:grpSpPr>
          <a:xfrm>
            <a:off x="831235" y="9150271"/>
            <a:ext cx="216059" cy="216058"/>
            <a:chOff x="0" y="0"/>
            <a:chExt cx="6350000" cy="634997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4" name="Group 14"/>
          <p:cNvGrpSpPr/>
          <p:nvPr/>
        </p:nvGrpSpPr>
        <p:grpSpPr>
          <a:xfrm>
            <a:off x="831235" y="9505734"/>
            <a:ext cx="216059" cy="216058"/>
            <a:chOff x="0" y="0"/>
            <a:chExt cx="6350000" cy="634997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52902" r="-26469"/>
              </a:stretch>
            </a:blipFill>
          </p:spPr>
        </p:sp>
      </p:grpSp>
      <p:sp>
        <p:nvSpPr>
          <p:cNvPr id="19" name="Текстовое поле 18"/>
          <p:cNvSpPr txBox="1"/>
          <p:nvPr/>
        </p:nvSpPr>
        <p:spPr>
          <a:xfrm>
            <a:off x="1376822" y="1790700"/>
            <a:ext cx="15171176" cy="44831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indent="450000"/>
            <a:r>
              <a:rPr lang="ru-RU" altLang="en-US" sz="36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«1418 дней и ночей» — это масштабная театрализованная концертная программа, созданная как живое художественное полотно, в котором на сцене разворачиваются главные события, чувства и судьбы Великой Отечественной войны. Центральным художественным образом всей постановки становится листающийся календарь, где каждая дата — это не просто число, а историческая веха, которая приближала страну к </a:t>
            </a:r>
            <a:r>
              <a:rPr lang="ru-RU" altLang="en-US" sz="40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Победе в мае 1945 года.</a:t>
            </a:r>
          </a:p>
          <a:p>
            <a:pPr indent="450000"/>
            <a:r>
              <a:rPr lang="ru-RU" altLang="en-US" sz="40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Каждая сцена — как страница истории, раскрывающая мужество народа, боль потерь, радость встречи, силу любви и памяти. Зритель вместе с героями проходит путь от первых дней войны до мая 1945 года — через Сталинград, письма с фронта, воспоминания детей, голос Левитана, партизанские будни, трудовой подвиг тыла, День освобождения, и, наконец, — Великую Победу.</a:t>
            </a:r>
          </a:p>
        </p:txBody>
      </p:sp>
    </p:spTree>
    <p:extLst>
      <p:ext uri="{BB962C8B-B14F-4D97-AF65-F5344CB8AC3E}">
        <p14:creationId xmlns:p14="http://schemas.microsoft.com/office/powerpoint/2010/main" val="37846166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885250" y="10316"/>
            <a:ext cx="108030" cy="8561293"/>
            <a:chOff x="0" y="0"/>
            <a:chExt cx="144039" cy="11415057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l="71196" r="28100"/>
            <a:stretch>
              <a:fillRect/>
            </a:stretch>
          </p:blipFill>
          <p:spPr>
            <a:xfrm>
              <a:off x="0" y="0"/>
              <a:ext cx="144039" cy="11415057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10653221" y="1257299"/>
            <a:ext cx="7658132" cy="7658102"/>
            <a:chOff x="0" y="0"/>
            <a:chExt cx="6350000" cy="6349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sp>
        <p:nvSpPr>
          <p:cNvPr id="7" name="TextBox 7"/>
          <p:cNvSpPr txBox="1"/>
          <p:nvPr/>
        </p:nvSpPr>
        <p:spPr>
          <a:xfrm>
            <a:off x="1376822" y="636538"/>
            <a:ext cx="10260723" cy="1962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75"/>
              </a:lnSpc>
            </a:pPr>
            <a:r>
              <a:rPr lang="en-US" sz="4000" dirty="0">
                <a:solidFill>
                  <a:schemeClr val="bg1"/>
                </a:solidFill>
                <a:latin typeface="Roboto Condensed" panose="02000000000000000000"/>
              </a:rPr>
              <a:t>ЦИФРОВЫЕ ПОКАЗАТЕЛИ ПРОЕКТА</a:t>
            </a:r>
            <a:r>
              <a:rPr lang="ru-RU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ts val="5075"/>
              </a:lnSpc>
            </a:pPr>
            <a:r>
              <a:rPr lang="en-US" sz="3000" dirty="0">
                <a:solidFill>
                  <a:schemeClr val="bg1"/>
                </a:solidFill>
                <a:latin typeface="Roboto Condensed" panose="02000000000000000000"/>
              </a:rPr>
              <a:t>КОЛИЧЕСТВО УЧАСТНИКОВ,</a:t>
            </a:r>
            <a:r>
              <a:rPr lang="ru-RU" sz="3000" dirty="0">
                <a:solidFill>
                  <a:schemeClr val="bg1"/>
                </a:solidFill>
                <a:latin typeface="Roboto Condensed" panose="02000000000000000000"/>
              </a:rPr>
              <a:t> </a:t>
            </a:r>
            <a:r>
              <a:rPr lang="en-US" sz="3000" dirty="0">
                <a:solidFill>
                  <a:schemeClr val="bg1"/>
                </a:solidFill>
                <a:latin typeface="Roboto Condensed" panose="02000000000000000000"/>
              </a:rPr>
              <a:t>ЗРИТЕЛЕЙ</a:t>
            </a:r>
            <a:endParaRPr lang="ru-RU" sz="3000" dirty="0">
              <a:solidFill>
                <a:schemeClr val="bg1"/>
              </a:solidFill>
              <a:latin typeface="Roboto Condensed" panose="02000000000000000000"/>
            </a:endParaRPr>
          </a:p>
          <a:p>
            <a:pPr>
              <a:lnSpc>
                <a:spcPts val="5075"/>
              </a:lnSpc>
            </a:pPr>
            <a:r>
              <a:rPr lang="en-US" sz="3000" dirty="0">
                <a:solidFill>
                  <a:schemeClr val="bg1"/>
                </a:solidFill>
                <a:latin typeface="Roboto Condensed" panose="02000000000000000000"/>
              </a:rPr>
              <a:t>И ДРУГИЕ</a:t>
            </a:r>
            <a:r>
              <a:rPr lang="ru-RU" sz="3000" dirty="0">
                <a:solidFill>
                  <a:schemeClr val="bg1"/>
                </a:solidFill>
                <a:latin typeface="Roboto Condensed" panose="02000000000000000000"/>
              </a:rPr>
              <a:t> </a:t>
            </a:r>
            <a:r>
              <a:rPr lang="en-US" sz="3000" dirty="0">
                <a:solidFill>
                  <a:schemeClr val="bg1"/>
                </a:solidFill>
                <a:latin typeface="Roboto Condensed" panose="02000000000000000000"/>
              </a:rPr>
              <a:t>КОЛИЧЕСТВЕННЫЕ ПОКАЗАТЕЛИ</a:t>
            </a:r>
          </a:p>
        </p:txBody>
      </p:sp>
      <p:sp>
        <p:nvSpPr>
          <p:cNvPr id="8" name="Freeform 8"/>
          <p:cNvSpPr/>
          <p:nvPr/>
        </p:nvSpPr>
        <p:spPr>
          <a:xfrm rot="-1025550">
            <a:off x="10266424" y="7343310"/>
            <a:ext cx="8777648" cy="3253125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0"/>
                </a:moveTo>
                <a:lnTo>
                  <a:pt x="10320531" y="0"/>
                </a:lnTo>
                <a:lnTo>
                  <a:pt x="10320531" y="3328371"/>
                </a:lnTo>
                <a:lnTo>
                  <a:pt x="0" y="332837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670026" flipV="1">
            <a:off x="9490962" y="-104318"/>
            <a:ext cx="9080848" cy="3328371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3328372"/>
                </a:moveTo>
                <a:lnTo>
                  <a:pt x="10320530" y="3328372"/>
                </a:lnTo>
                <a:lnTo>
                  <a:pt x="10320530" y="0"/>
                </a:lnTo>
                <a:lnTo>
                  <a:pt x="0" y="0"/>
                </a:lnTo>
                <a:lnTo>
                  <a:pt x="0" y="3328372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831235" y="8807372"/>
            <a:ext cx="216059" cy="216058"/>
            <a:chOff x="0" y="0"/>
            <a:chExt cx="6350000" cy="634997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2" name="Group 12"/>
          <p:cNvGrpSpPr/>
          <p:nvPr/>
        </p:nvGrpSpPr>
        <p:grpSpPr>
          <a:xfrm>
            <a:off x="831235" y="9150271"/>
            <a:ext cx="216059" cy="216058"/>
            <a:chOff x="0" y="0"/>
            <a:chExt cx="6350000" cy="634997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4" name="Group 14"/>
          <p:cNvGrpSpPr/>
          <p:nvPr/>
        </p:nvGrpSpPr>
        <p:grpSpPr>
          <a:xfrm>
            <a:off x="831235" y="9505734"/>
            <a:ext cx="216059" cy="216058"/>
            <a:chOff x="0" y="0"/>
            <a:chExt cx="6350000" cy="634997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52902" r="-26469"/>
              </a:stretch>
            </a:blipFill>
          </p:spPr>
        </p:sp>
      </p:grpSp>
      <p:sp>
        <p:nvSpPr>
          <p:cNvPr id="19" name="Текстовое поле 18"/>
          <p:cNvSpPr txBox="1"/>
          <p:nvPr/>
        </p:nvSpPr>
        <p:spPr>
          <a:xfrm>
            <a:off x="1332525" y="3253124"/>
            <a:ext cx="8280400" cy="516697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sz="40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Участники:</a:t>
            </a:r>
          </a:p>
          <a:p>
            <a:r>
              <a:rPr lang="ru-RU" sz="40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300 человек-артисты</a:t>
            </a:r>
          </a:p>
          <a:p>
            <a:r>
              <a:rPr lang="ru-RU" sz="40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17 человек- творческая команда проекта</a:t>
            </a:r>
          </a:p>
          <a:p>
            <a:r>
              <a:rPr lang="ru-RU" sz="40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Зрители: 3000</a:t>
            </a:r>
          </a:p>
          <a:p>
            <a:r>
              <a:rPr lang="ru-RU" sz="40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Бюджет проекта до 500.000 р</a:t>
            </a:r>
          </a:p>
        </p:txBody>
      </p:sp>
    </p:spTree>
    <p:extLst>
      <p:ext uri="{BB962C8B-B14F-4D97-AF65-F5344CB8AC3E}">
        <p14:creationId xmlns:p14="http://schemas.microsoft.com/office/powerpoint/2010/main" val="16850000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885250" y="10316"/>
            <a:ext cx="108030" cy="8561293"/>
            <a:chOff x="0" y="0"/>
            <a:chExt cx="144039" cy="11415057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l="71196" r="28100"/>
            <a:stretch>
              <a:fillRect/>
            </a:stretch>
          </p:blipFill>
          <p:spPr>
            <a:xfrm>
              <a:off x="0" y="0"/>
              <a:ext cx="144039" cy="11415057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831235" y="8807372"/>
            <a:ext cx="216059" cy="216058"/>
            <a:chOff x="0" y="0"/>
            <a:chExt cx="6350000" cy="6349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7" name="Group 7"/>
          <p:cNvGrpSpPr/>
          <p:nvPr/>
        </p:nvGrpSpPr>
        <p:grpSpPr>
          <a:xfrm>
            <a:off x="831235" y="9150271"/>
            <a:ext cx="216059" cy="216058"/>
            <a:chOff x="0" y="0"/>
            <a:chExt cx="6350000" cy="634997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9" name="Group 9"/>
          <p:cNvGrpSpPr/>
          <p:nvPr/>
        </p:nvGrpSpPr>
        <p:grpSpPr>
          <a:xfrm>
            <a:off x="831235" y="9505734"/>
            <a:ext cx="216059" cy="216058"/>
            <a:chOff x="0" y="0"/>
            <a:chExt cx="6350000" cy="634997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52902" r="-26469"/>
              </a:stretch>
            </a:blipFill>
          </p:spPr>
        </p:sp>
      </p:grpSp>
      <p:grpSp>
        <p:nvGrpSpPr>
          <p:cNvPr id="11" name="Group 11"/>
          <p:cNvGrpSpPr/>
          <p:nvPr/>
        </p:nvGrpSpPr>
        <p:grpSpPr>
          <a:xfrm rot="-10800000">
            <a:off x="17313315" y="1731952"/>
            <a:ext cx="108030" cy="8561293"/>
            <a:chOff x="0" y="0"/>
            <a:chExt cx="144039" cy="11415057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3"/>
            <a:srcRect l="71196" r="28100"/>
            <a:stretch>
              <a:fillRect/>
            </a:stretch>
          </p:blipFill>
          <p:spPr>
            <a:xfrm>
              <a:off x="0" y="0"/>
              <a:ext cx="144039" cy="11415057"/>
            </a:xfrm>
            <a:prstGeom prst="rect">
              <a:avLst/>
            </a:prstGeom>
          </p:spPr>
        </p:pic>
      </p:grpSp>
      <p:grpSp>
        <p:nvGrpSpPr>
          <p:cNvPr id="13" name="Group 13"/>
          <p:cNvGrpSpPr/>
          <p:nvPr/>
        </p:nvGrpSpPr>
        <p:grpSpPr>
          <a:xfrm rot="-10800000">
            <a:off x="17259300" y="1280131"/>
            <a:ext cx="216059" cy="216058"/>
            <a:chOff x="0" y="0"/>
            <a:chExt cx="6350000" cy="6349975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5" name="Group 15"/>
          <p:cNvGrpSpPr/>
          <p:nvPr/>
        </p:nvGrpSpPr>
        <p:grpSpPr>
          <a:xfrm rot="-10800000">
            <a:off x="17259300" y="937231"/>
            <a:ext cx="216059" cy="216058"/>
            <a:chOff x="0" y="0"/>
            <a:chExt cx="6350000" cy="6349975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7" name="Group 17"/>
          <p:cNvGrpSpPr/>
          <p:nvPr/>
        </p:nvGrpSpPr>
        <p:grpSpPr>
          <a:xfrm rot="-10800000">
            <a:off x="17259300" y="581768"/>
            <a:ext cx="216059" cy="216058"/>
            <a:chOff x="0" y="0"/>
            <a:chExt cx="6350000" cy="6349975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52902" r="-26469"/>
              </a:stretch>
            </a:blipFill>
          </p:spPr>
        </p:sp>
      </p:grpSp>
      <p:sp>
        <p:nvSpPr>
          <p:cNvPr id="21" name="Freeform 21"/>
          <p:cNvSpPr/>
          <p:nvPr/>
        </p:nvSpPr>
        <p:spPr>
          <a:xfrm rot="-1141717" flipH="1" flipV="1">
            <a:off x="-1580477" y="-1265973"/>
            <a:ext cx="9845798" cy="3175270"/>
          </a:xfrm>
          <a:custGeom>
            <a:avLst/>
            <a:gdLst/>
            <a:ahLst/>
            <a:cxnLst/>
            <a:rect l="l" t="t" r="r" b="b"/>
            <a:pathLst>
              <a:path w="9845798" h="3175270">
                <a:moveTo>
                  <a:pt x="9845798" y="3175269"/>
                </a:moveTo>
                <a:lnTo>
                  <a:pt x="0" y="3175269"/>
                </a:lnTo>
                <a:lnTo>
                  <a:pt x="0" y="0"/>
                </a:lnTo>
                <a:lnTo>
                  <a:pt x="9845798" y="0"/>
                </a:lnTo>
                <a:lnTo>
                  <a:pt x="9845798" y="3175269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 rot="1157599">
            <a:off x="9404345" y="356244"/>
            <a:ext cx="10001656" cy="3225534"/>
          </a:xfrm>
          <a:custGeom>
            <a:avLst/>
            <a:gdLst/>
            <a:ahLst/>
            <a:cxnLst/>
            <a:rect l="l" t="t" r="r" b="b"/>
            <a:pathLst>
              <a:path w="10001656" h="3225534">
                <a:moveTo>
                  <a:pt x="0" y="0"/>
                </a:moveTo>
                <a:lnTo>
                  <a:pt x="10001656" y="0"/>
                </a:lnTo>
                <a:lnTo>
                  <a:pt x="10001656" y="3225534"/>
                </a:lnTo>
                <a:lnTo>
                  <a:pt x="0" y="322553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23" name="Текстовое поле 22"/>
          <p:cNvSpPr txBox="1"/>
          <p:nvPr/>
        </p:nvSpPr>
        <p:spPr>
          <a:xfrm>
            <a:off x="1129610" y="3084054"/>
            <a:ext cx="14015044" cy="49942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indent="457200"/>
            <a:r>
              <a:rPr lang="ru-RU" altLang="en-US" sz="3600" dirty="0">
                <a:solidFill>
                  <a:schemeClr val="bg1"/>
                </a:solidFill>
              </a:rPr>
              <a:t>В данной постановке современные дети и подростки становятся частью действия — они читают письма, танцуют, поют, несут портреты своих прадедов, и тем самым принимают память в своё сердце. Победа — это объединение народа.  финале все участники (более 200 человек) собираются на сцене как символ единства поколений, как образ сильного, благодарного народа, хранящего историю. Театр как живой памятник. </a:t>
            </a:r>
          </a:p>
          <a:p>
            <a:pPr indent="457200"/>
            <a:r>
              <a:rPr lang="ru-RU" altLang="en-US" sz="3600" dirty="0">
                <a:solidFill>
                  <a:schemeClr val="bg1"/>
                </a:solidFill>
              </a:rPr>
              <a:t>Благодаря соединению видеохроники, песен военных лет, сценических мини-историй, живой речи и пластики, программа превращается в эмоциональный памятник, где каждый зритель становится свидетелем и соучастником великой истории.</a:t>
            </a:r>
          </a:p>
        </p:txBody>
      </p:sp>
      <p:sp>
        <p:nvSpPr>
          <p:cNvPr id="24" name="TextBox 7"/>
          <p:cNvSpPr txBox="1"/>
          <p:nvPr/>
        </p:nvSpPr>
        <p:spPr>
          <a:xfrm>
            <a:off x="2715270" y="1572815"/>
            <a:ext cx="10260723" cy="1308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75"/>
              </a:lnSpc>
            </a:pPr>
            <a:r>
              <a:rPr lang="ru-RU" sz="4000" dirty="0">
                <a:solidFill>
                  <a:schemeClr val="bg1"/>
                </a:solidFill>
                <a:latin typeface="Roboto Condensed" panose="020B0604020202020204" charset="0"/>
                <a:ea typeface="Roboto Condensed" panose="020B0604020202020204" charset="0"/>
              </a:rPr>
              <a:t>ЗАКЛЮЧИТЕЛЬНЫЕ КОММЕНТАРИИ</a:t>
            </a:r>
          </a:p>
          <a:p>
            <a:pPr algn="ctr">
              <a:lnSpc>
                <a:spcPts val="5075"/>
              </a:lnSpc>
            </a:pPr>
            <a:r>
              <a:rPr lang="ru-RU" sz="4000" dirty="0">
                <a:solidFill>
                  <a:schemeClr val="bg1"/>
                </a:solidFill>
                <a:latin typeface="Roboto Condensed" panose="020B0604020202020204" charset="0"/>
                <a:ea typeface="Roboto Condensed" panose="020B0604020202020204" charset="0"/>
              </a:rPr>
              <a:t>К ПРОЕКТУ</a:t>
            </a:r>
            <a:r>
              <a:rPr lang="ru-RU" sz="4000" dirty="0">
                <a:solidFill>
                  <a:schemeClr val="bg1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:</a:t>
            </a:r>
            <a:endParaRPr lang="en-US" sz="3000" dirty="0">
              <a:solidFill>
                <a:schemeClr val="bg1"/>
              </a:solidFill>
              <a:latin typeface="Roboto Condensed" panose="020B0604020202020204" charset="0"/>
              <a:ea typeface="Roboto Condensed" panose="020B060402020202020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512</Words>
  <Application>Microsoft Office PowerPoint</Application>
  <PresentationFormat>Произвольный</PresentationFormat>
  <Paragraphs>31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Times New Roman</vt:lpstr>
      <vt:lpstr>Poppins</vt:lpstr>
      <vt:lpstr>Arial</vt:lpstr>
      <vt:lpstr>Calibri</vt:lpstr>
      <vt:lpstr>Roboto Condensed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Премия в области организации массовых мероприятий «Золотая Легенда»</dc:title>
  <dc:creator>Дирекция</dc:creator>
  <cp:lastModifiedBy>Андрей Денисов</cp:lastModifiedBy>
  <cp:revision>10</cp:revision>
  <dcterms:created xsi:type="dcterms:W3CDTF">2006-08-16T00:00:00Z</dcterms:created>
  <dcterms:modified xsi:type="dcterms:W3CDTF">2025-05-19T08:11:16Z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1C29111BD7274EB48FE03B3FCEE75996_12</vt:lpwstr>
  </property>
  <property fmtid="{D5CDD505-2E9C-101B-9397-08002B2CF9AE}" pid="3" name="KSOProductBuildVer">
    <vt:lpwstr>1049-12.2.0.13431</vt:lpwstr>
  </property>
</Properties>
</file>