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2" r:id="rId7"/>
  </p:sldIdLst>
  <p:sldSz cx="18288000" cy="10287000"/>
  <p:notesSz cx="6858000" cy="9144000"/>
  <p:embeddedFontLst>
    <p:embeddedFont>
      <p:font typeface="Poppins" panose="020B0604020202020204" charset="0"/>
      <p:regular r:id="rId8"/>
    </p:embeddedFont>
    <p:embeddedFont>
      <p:font typeface="Monotype Corsiva" panose="03010101010201010101" pitchFamily="66" charset="0"/>
      <p:italic r:id="rId9"/>
    </p:embeddedFont>
    <p:embeddedFont>
      <p:font typeface="Roboto Condensed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4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0634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 smtClean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в 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 smtClean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 smtClean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1361" y="7738360"/>
            <a:ext cx="838783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Режиссер мероприятия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: </a:t>
            </a:r>
            <a:r>
              <a:rPr lang="ru-RU" sz="2360" b="1" dirty="0" err="1" smtClean="0">
                <a:solidFill>
                  <a:srgbClr val="FFFFFF"/>
                </a:solidFill>
                <a:latin typeface="Poppins" panose="00000500000000000000"/>
              </a:rPr>
              <a:t>Зобнина</a:t>
            </a:r>
            <a:r>
              <a:rPr lang="ru-RU" sz="2360" b="1" dirty="0" smtClean="0">
                <a:solidFill>
                  <a:srgbClr val="FFFFFF"/>
                </a:solidFill>
                <a:latin typeface="Poppins" panose="00000500000000000000"/>
              </a:rPr>
              <a:t> Татьяна Олеговна</a:t>
            </a:r>
            <a:endParaRPr lang="ru-RU" sz="2360" b="1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361" y="6076498"/>
            <a:ext cx="8387839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Название учреждения</a:t>
            </a:r>
            <a:r>
              <a:rPr lang="ru-RU" sz="2360" dirty="0" smtClean="0">
                <a:solidFill>
                  <a:srgbClr val="FFFFFF"/>
                </a:solidFill>
                <a:latin typeface="Poppins" panose="00000500000000000000"/>
              </a:rPr>
              <a:t>: </a:t>
            </a:r>
            <a:r>
              <a:rPr lang="ru-RU" sz="2360" b="1" dirty="0" smtClean="0">
                <a:solidFill>
                  <a:srgbClr val="FFFFFF"/>
                </a:solidFill>
                <a:latin typeface="Poppins" panose="00000500000000000000"/>
              </a:rPr>
              <a:t>Муниципальное бюджетное учреждение культуры «Культурно-досуговый центр» </a:t>
            </a:r>
            <a:r>
              <a:rPr lang="ru-RU" sz="2360" b="1" dirty="0" err="1" smtClean="0">
                <a:solidFill>
                  <a:srgbClr val="FFFFFF"/>
                </a:solidFill>
                <a:latin typeface="Poppins" panose="00000500000000000000"/>
              </a:rPr>
              <a:t>Сосьвинского</a:t>
            </a:r>
            <a:r>
              <a:rPr lang="ru-RU" sz="2360" b="1" dirty="0" smtClean="0">
                <a:solidFill>
                  <a:srgbClr val="FFFFFF"/>
                </a:solidFill>
                <a:latin typeface="Poppins" panose="00000500000000000000"/>
              </a:rPr>
              <a:t> муниципального округа Свердловской области</a:t>
            </a:r>
            <a:endParaRPr lang="ru-RU" sz="2360" b="1" dirty="0" smtClean="0">
              <a:solidFill>
                <a:srgbClr val="FFFFFF"/>
              </a:solidFill>
              <a:latin typeface="Poppins" panose="00000500000000000000"/>
            </a:endParaRP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49114" y="2497700"/>
            <a:ext cx="9748378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50"/>
              </a:lnSpc>
            </a:pPr>
            <a:r>
              <a:rPr lang="ru-RU" sz="40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Народное театрализованное представление</a:t>
            </a:r>
          </a:p>
          <a:p>
            <a:pPr algn="ctr">
              <a:lnSpc>
                <a:spcPts val="7150"/>
              </a:lnSpc>
            </a:pPr>
            <a:r>
              <a:rPr lang="ru-RU" sz="48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«Дело было как-то так…»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 algn="ctr">
              <a:lnSpc>
                <a:spcPts val="7150"/>
              </a:lnSpc>
            </a:pPr>
            <a:endParaRPr lang="ru-RU" sz="4000" b="1" dirty="0" smtClean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>
              <a:lnSpc>
                <a:spcPts val="7150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Дата проведения: 26 октября 2024</a:t>
            </a:r>
            <a:endParaRPr lang="en-US" sz="4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047294" y="351422"/>
            <a:ext cx="9609834" cy="103412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Ц</a:t>
            </a:r>
            <a:r>
              <a:rPr lang="ru-RU" sz="40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ель проекта: 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Сохранение и развитие народного наследия</a:t>
            </a:r>
            <a:r>
              <a:rPr lang="ru-RU" sz="3200" dirty="0">
                <a:solidFill>
                  <a:schemeClr val="bg1"/>
                </a:solidFill>
                <a:latin typeface="Monotype Corsiva" panose="03010101010201010101" pitchFamily="66" charset="0"/>
              </a:rPr>
              <a:t> посредствам знакомства с обрядами и обычаями, характерными для </a:t>
            </a:r>
            <a:r>
              <a:rPr lang="ru-RU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тех </a:t>
            </a:r>
            <a:r>
              <a:rPr lang="ru-RU" sz="3200" smtClean="0">
                <a:solidFill>
                  <a:schemeClr val="bg1"/>
                </a:solidFill>
                <a:latin typeface="Monotype Corsiva" panose="03010101010201010101" pitchFamily="66" charset="0"/>
              </a:rPr>
              <a:t>или иных народных </a:t>
            </a:r>
            <a:r>
              <a:rPr lang="ru-RU" sz="32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праздников.</a:t>
            </a:r>
          </a:p>
          <a:p>
            <a:endParaRPr lang="ru-RU" sz="4000" dirty="0" smtClean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r>
              <a:rPr lang="ru-RU" sz="4000" dirty="0">
                <a:solidFill>
                  <a:schemeClr val="bg1"/>
                </a:solidFill>
                <a:latin typeface="Monotype Corsiva" panose="03010101010201010101" pitchFamily="66" charset="0"/>
              </a:rPr>
              <a:t>Задачи проекта: </a:t>
            </a:r>
            <a:endParaRPr lang="ru-RU" sz="4000" dirty="0" smtClean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r>
              <a:rPr lang="ru-RU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- </a:t>
            </a:r>
            <a:r>
              <a:rPr lang="ru-RU" sz="2800" dirty="0">
                <a:solidFill>
                  <a:schemeClr val="bg1"/>
                </a:solidFill>
                <a:latin typeface="Monotype Corsiva" panose="03010101010201010101" pitchFamily="66" charset="0"/>
              </a:rPr>
              <a:t>способствовать расширению знаний о жанрах устного народного творчества; </a:t>
            </a:r>
            <a:br>
              <a:rPr lang="ru-RU" sz="2800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chemeClr val="bg1"/>
                </a:solidFill>
                <a:latin typeface="Monotype Corsiva" panose="03010101010201010101" pitchFamily="66" charset="0"/>
              </a:rPr>
              <a:t>- формировать умения и навыки по созданию сценического образа;</a:t>
            </a:r>
            <a:br>
              <a:rPr lang="ru-RU" sz="2800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chemeClr val="bg1"/>
                </a:solidFill>
                <a:latin typeface="Monotype Corsiva" panose="03010101010201010101" pitchFamily="66" charset="0"/>
              </a:rPr>
              <a:t>- развивать интерес к народному искусству через народное творчество, знакомство с богатыми старинными обычаями;</a:t>
            </a:r>
          </a:p>
          <a:p>
            <a:r>
              <a:rPr lang="ru-RU" sz="2800" dirty="0">
                <a:solidFill>
                  <a:schemeClr val="bg1"/>
                </a:solidFill>
                <a:latin typeface="Monotype Corsiva" panose="03010101010201010101" pitchFamily="66" charset="0"/>
              </a:rPr>
              <a:t>-развивать музыкальные способности через разные виды музыкальной деятельности;</a:t>
            </a:r>
          </a:p>
          <a:p>
            <a:r>
              <a:rPr lang="ru-RU" sz="2800" dirty="0">
                <a:solidFill>
                  <a:schemeClr val="bg1"/>
                </a:solidFill>
                <a:latin typeface="Monotype Corsiva" panose="03010101010201010101" pitchFamily="66" charset="0"/>
              </a:rPr>
              <a:t>- развивать познавательные способности, инициативность, коммуникативные качества через вовлечение в театрализованную деятельность.</a:t>
            </a:r>
            <a:br>
              <a:rPr lang="ru-RU" sz="2800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chemeClr val="bg1"/>
                </a:solidFill>
                <a:latin typeface="Monotype Corsiva" panose="03010101010201010101" pitchFamily="66" charset="0"/>
              </a:rPr>
              <a:t>- способствовать формированию патриотизма у детей, пробуждая интерес к историческому прошлому русского народа;</a:t>
            </a:r>
          </a:p>
          <a:p>
            <a:r>
              <a:rPr lang="ru-RU" sz="2800" dirty="0">
                <a:solidFill>
                  <a:schemeClr val="bg1"/>
                </a:solidFill>
                <a:latin typeface="Monotype Corsiva" panose="03010101010201010101" pitchFamily="66" charset="0"/>
              </a:rPr>
              <a:t>- воспитывать нравственные качества личности посредством изучения фольклора;</a:t>
            </a:r>
          </a:p>
          <a:p>
            <a:r>
              <a:rPr lang="ru-RU" sz="2800" dirty="0">
                <a:solidFill>
                  <a:schemeClr val="bg1"/>
                </a:solidFill>
                <a:latin typeface="Monotype Corsiva" panose="03010101010201010101" pitchFamily="66" charset="0"/>
              </a:rPr>
              <a:t>- воспитывать уважение друг к другу во время совместной творческой работы.</a:t>
            </a:r>
          </a:p>
          <a:p>
            <a:endParaRPr lang="en-US" sz="40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177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715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047294" y="356649"/>
            <a:ext cx="9976978" cy="8956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20"/>
              </a:lnSpc>
            </a:pPr>
            <a:r>
              <a:rPr lang="ru-RU" sz="40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Описание проекта</a:t>
            </a:r>
            <a:r>
              <a:rPr lang="ru-RU" sz="4000" dirty="0" smtClean="0">
                <a:solidFill>
                  <a:schemeClr val="bg1"/>
                </a:solidFill>
                <a:latin typeface="Roboto Condensed" panose="02000000000000000000"/>
              </a:rPr>
              <a:t>:</a:t>
            </a:r>
          </a:p>
          <a:p>
            <a:r>
              <a:rPr lang="ru-RU" sz="2800" dirty="0">
                <a:solidFill>
                  <a:schemeClr val="bg1"/>
                </a:solidFill>
                <a:latin typeface="Monotype Corsiva" panose="03010101010201010101" pitchFamily="66" charset="0"/>
              </a:rPr>
              <a:t>Россия – поистине уникальная страна, которая наряду с высокоразвитой современной культурой бережно хранит традиции своей нации. </a:t>
            </a:r>
          </a:p>
          <a:p>
            <a:r>
              <a:rPr lang="ru-RU" sz="2800" dirty="0">
                <a:solidFill>
                  <a:schemeClr val="bg1"/>
                </a:solidFill>
                <a:latin typeface="Monotype Corsiva" panose="03010101010201010101" pitchFamily="66" charset="0"/>
              </a:rPr>
              <a:t>Основой сценария являются вековые традиции и обычаи русского народа, а именно народные гуляния, такие как: Иван Купала, масленица, свадьба, ярморочные гуляния и многие другие. Обряды и праздники выступают средством передачи исторического опыта и духовных ценностей, которые связывают современную жизнь народа с его историческим прошлым.</a:t>
            </a:r>
          </a:p>
          <a:p>
            <a:r>
              <a:rPr lang="ru-RU" sz="2800" dirty="0">
                <a:solidFill>
                  <a:schemeClr val="bg1"/>
                </a:solidFill>
                <a:latin typeface="Monotype Corsiva" panose="03010101010201010101" pitchFamily="66" charset="0"/>
              </a:rPr>
              <a:t> Народное театрализованное представление «Дело было как-то так…» создано по мотивам народных сказок. Главным персонажем представления является пожилая женщина, которая вспоминает разные моменты из своей жизни. Каждое ее воспоминание волшебным образом переносится с ее слов на сцену, где актеры забирая взгляд зрителя на себя максимально погружают каждого гостя в захватывающий сюжет. </a:t>
            </a:r>
          </a:p>
          <a:p>
            <a:r>
              <a:rPr lang="ru-RU" sz="2800" dirty="0">
                <a:solidFill>
                  <a:schemeClr val="bg1"/>
                </a:solidFill>
                <a:latin typeface="Monotype Corsiva" panose="03010101010201010101" pitchFamily="66" charset="0"/>
              </a:rPr>
              <a:t>Театрализованные блоки наполнены не только сюжетом с исторической тематикой, но и яркими вокальными и хореографическими номерами. </a:t>
            </a:r>
          </a:p>
          <a:p>
            <a:r>
              <a:rPr lang="ru-RU" sz="2800" dirty="0">
                <a:solidFill>
                  <a:schemeClr val="bg1"/>
                </a:solidFill>
                <a:latin typeface="Monotype Corsiva" panose="03010101010201010101" pitchFamily="66" charset="0"/>
              </a:rPr>
              <a:t>Для того чтобы лучше погрузить зрителя в атмосферу того времени, в блоки программы включены итеративы. Гости могут не только увидеть и потрогать различные атрибуты во время проведения программы, но и стать непосредственным героем сюжета вместе с актерами. </a:t>
            </a:r>
            <a:endParaRPr lang="en-US" sz="28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8461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7848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Цифровые показатели проекта</a:t>
            </a:r>
            <a:r>
              <a:rPr lang="ru-RU" sz="4000" dirty="0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075"/>
              </a:lnSpc>
            </a:pPr>
            <a:endParaRPr lang="ru-RU" sz="4000" dirty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>
              <a:lnSpc>
                <a:spcPts val="5075"/>
              </a:lnSpc>
            </a:pPr>
            <a:endParaRPr lang="ru-RU" sz="4000" dirty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Основной состав команды: 7 человек</a:t>
            </a:r>
          </a:p>
          <a:p>
            <a:pPr>
              <a:lnSpc>
                <a:spcPts val="5075"/>
              </a:lnSpc>
            </a:pPr>
            <a:endParaRPr lang="ru-RU" sz="400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Количество участников мероприятия: 78 человек</a:t>
            </a:r>
          </a:p>
          <a:p>
            <a:pPr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- Основная команда;</a:t>
            </a:r>
          </a:p>
          <a:p>
            <a:pPr marL="571500" indent="-571500">
              <a:lnSpc>
                <a:spcPts val="5075"/>
              </a:lnSpc>
              <a:buFontTx/>
              <a:buChar char="-"/>
            </a:pPr>
            <a:r>
              <a:rPr lang="ru-RU" sz="4000" dirty="0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Танцевальный коллектив «</a:t>
            </a:r>
            <a:r>
              <a:rPr lang="ru-RU" sz="4000" dirty="0" err="1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ГармоньиЯ</a:t>
            </a:r>
            <a:r>
              <a:rPr lang="ru-RU" sz="4000" dirty="0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»;</a:t>
            </a:r>
          </a:p>
          <a:p>
            <a:pPr marL="571500" indent="-571500">
              <a:lnSpc>
                <a:spcPts val="5075"/>
              </a:lnSpc>
              <a:buFontTx/>
              <a:buChar char="-"/>
            </a:pPr>
            <a:r>
              <a:rPr lang="ru-RU" sz="4000" dirty="0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Танцевальный коллектив «Движение вверх»;</a:t>
            </a:r>
          </a:p>
          <a:p>
            <a:pPr marL="571500" indent="-571500">
              <a:lnSpc>
                <a:spcPts val="5075"/>
              </a:lnSpc>
              <a:buFontTx/>
              <a:buChar char="-"/>
            </a:pPr>
            <a:r>
              <a:rPr lang="ru-RU" sz="4000" dirty="0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Вокальный коллектив «</a:t>
            </a:r>
            <a:r>
              <a:rPr lang="ru-RU" sz="4000" dirty="0" err="1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Злото</a:t>
            </a:r>
            <a:r>
              <a:rPr lang="ru-RU" sz="4000" dirty="0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-серебро».</a:t>
            </a:r>
          </a:p>
          <a:p>
            <a:pPr marL="571500" indent="-571500">
              <a:lnSpc>
                <a:spcPts val="5075"/>
              </a:lnSpc>
              <a:buFontTx/>
              <a:buChar char="-"/>
            </a:pPr>
            <a:endParaRPr lang="ru-RU" sz="4000" dirty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Количество зрителей: 217 человек </a:t>
            </a:r>
            <a:endParaRPr lang="ru-RU" sz="4000" dirty="0" smtClean="0">
              <a:solidFill>
                <a:schemeClr val="bg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8500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9982361" y="6134409"/>
            <a:ext cx="11969556" cy="3860182"/>
          </a:xfrm>
          <a:custGeom>
            <a:avLst/>
            <a:gdLst/>
            <a:ahLst/>
            <a:cxnLst/>
            <a:rect l="l" t="t" r="r" b="b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141717" flipH="1" flipV="1">
            <a:off x="-1580477" y="-126597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404345" y="356244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Текстовое поле 22"/>
          <p:cNvSpPr txBox="1"/>
          <p:nvPr/>
        </p:nvSpPr>
        <p:spPr>
          <a:xfrm>
            <a:off x="1650325" y="4029155"/>
            <a:ext cx="10671810" cy="49942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</p:txBody>
      </p:sp>
      <p:sp>
        <p:nvSpPr>
          <p:cNvPr id="24" name="TextBox 7"/>
          <p:cNvSpPr txBox="1"/>
          <p:nvPr/>
        </p:nvSpPr>
        <p:spPr>
          <a:xfrm>
            <a:off x="1295399" y="1280131"/>
            <a:ext cx="10260723" cy="8502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ru-RU" sz="4000" dirty="0" smtClean="0">
                <a:solidFill>
                  <a:schemeClr val="bg1"/>
                </a:solidFill>
                <a:latin typeface="Monotype Corsiva" panose="03010101010201010101" pitchFamily="66" charset="0"/>
                <a:ea typeface="Roboto Condensed" panose="020B0604020202020204" charset="0"/>
              </a:rPr>
              <a:t>Заключительные комментарии к проекту</a:t>
            </a:r>
            <a:r>
              <a:rPr lang="ru-RU" sz="4000" dirty="0" smtClean="0">
                <a:solidFill>
                  <a:schemeClr val="bg1"/>
                </a:solidFill>
                <a:latin typeface="Monotype Corsiva" panose="03010101010201010101" pitchFamily="66" charset="0"/>
                <a:ea typeface="Roboto Condensed" panose="020B0604020202020204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000" dirty="0">
                <a:solidFill>
                  <a:schemeClr val="bg1"/>
                </a:solidFill>
                <a:latin typeface="Monotype Corsiva" panose="03010101010201010101" pitchFamily="66" charset="0"/>
              </a:rPr>
              <a:t>Обряды и праздники выступают средством передачи исторического опыта и духовных ценностей, связывают современную жизнь народа с его историческим прошлым.  </a:t>
            </a:r>
          </a:p>
          <a:p>
            <a:r>
              <a:rPr lang="ru-RU" sz="3000" dirty="0">
                <a:solidFill>
                  <a:schemeClr val="bg1"/>
                </a:solidFill>
                <a:latin typeface="Monotype Corsiva" panose="03010101010201010101" pitchFamily="66" charset="0"/>
              </a:rPr>
              <a:t>Знакомство с правилами, обрядами и обычаями, характерными для того или иного праздника, познавательно для молодого поколения и близко старшему. </a:t>
            </a:r>
            <a:r>
              <a:rPr lang="ru-RU" sz="30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Благодаря данному проекту нам удалось объединить 78 людей  в возрасте от 4 до 65 лет, которые с большим интересом занимались подготовкой и реализацией. Количество зрителей данного проекта указывает на то, что наряду с современными направлениями история никогда не потеряет свою актуальность . </a:t>
            </a:r>
          </a:p>
          <a:p>
            <a:r>
              <a:rPr lang="ru-RU" sz="30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Из этого следует вывод, что фольклорные </a:t>
            </a:r>
            <a:r>
              <a:rPr lang="ru-RU" sz="3000" dirty="0">
                <a:solidFill>
                  <a:schemeClr val="bg1"/>
                </a:solidFill>
                <a:latin typeface="Monotype Corsiva" panose="03010101010201010101" pitchFamily="66" charset="0"/>
              </a:rPr>
              <a:t>праздники получают живой отклик у людей разного возраста и сословия, популяризируют народную культуру.  </a:t>
            </a:r>
            <a:r>
              <a:rPr lang="ru-RU" sz="30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000" dirty="0">
                <a:solidFill>
                  <a:schemeClr val="bg1"/>
                </a:solidFill>
                <a:latin typeface="Monotype Corsiva" panose="03010101010201010101" pitchFamily="66" charset="0"/>
              </a:rPr>
              <a:t> </a:t>
            </a:r>
          </a:p>
          <a:p>
            <a:r>
              <a:rPr lang="ru-RU" sz="3000" dirty="0">
                <a:solidFill>
                  <a:schemeClr val="bg1"/>
                </a:solidFill>
                <a:latin typeface="Monotype Corsiva" panose="03010101010201010101" pitchFamily="66" charset="0"/>
              </a:rPr>
              <a:t>Таким образом, проект способствует сохранению исторической памяти поколений, формированию чувства национального достоинства и заинтересованности в возрождении культуры своего народа.</a:t>
            </a:r>
            <a:endParaRPr lang="en-US" sz="3000" dirty="0">
              <a:solidFill>
                <a:schemeClr val="bg1"/>
              </a:solidFill>
              <a:latin typeface="Monotype Corsiva" panose="03010101010201010101" pitchFamily="66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343</Words>
  <Application>Microsoft Office PowerPoint</Application>
  <PresentationFormat>Произвольный</PresentationFormat>
  <Paragraphs>40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Poppins</vt:lpstr>
      <vt:lpstr>Monotype Corsiva</vt:lpstr>
      <vt:lpstr>Times New Roman</vt:lpstr>
      <vt:lpstr>Roboto Condensed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Олеговна</cp:lastModifiedBy>
  <cp:revision>15</cp:revision>
  <dcterms:created xsi:type="dcterms:W3CDTF">2006-08-16T00:00:00Z</dcterms:created>
  <dcterms:modified xsi:type="dcterms:W3CDTF">2025-04-10T09:36:15Z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