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2" r:id="rId7"/>
  </p:sldIdLst>
  <p:sldSz cx="18288000" cy="10287000"/>
  <p:notesSz cx="6858000" cy="9144000"/>
  <p:embeddedFontLst>
    <p:embeddedFont>
      <p:font typeface="Roboto Condensed" charset="0"/>
      <p:regular r:id="rId8"/>
    </p:embeddedFont>
    <p:embeddedFont>
      <p:font typeface="Monomakh Unicode" pitchFamily="18" charset="0"/>
      <p:regular r:id="rId9"/>
    </p:embeddedFont>
    <p:embeddedFont>
      <p:font typeface="Poppins" charset="0"/>
      <p:regular r:id="rId10"/>
    </p:embeddedFont>
    <p:embeddedFont>
      <p:font typeface="Calibri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-240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11188-520C-44BD-8553-C20E0E75427E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308BD-79FA-41D3-A0E5-E0D18EFFA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E61EF-4EC0-4FAC-989F-A7A9422FE8AC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F5F46-2960-4CC6-8CCD-E3F03F0B4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81911-932E-4C87-9922-091EE707130D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0517F-D5F4-4A96-AC5D-063E1DBC1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D6A89-ECB3-471D-BB43-F38BDDE48F42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2F763-BC5A-41A4-AB7D-9F11D3C63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4A661-F0F1-4DB5-8C16-05175CDA9299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B4AE5-0725-4B56-84CE-644AFC9DA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9C17D-5855-4766-AADD-A5916D0BA5EE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122FE-8FC8-4754-B24D-4F0D88A8B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12364-90EA-4FED-8B72-4E344B9A8FAA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6E47D-0ABE-44E0-B7F5-80DB38EA0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661E-C86F-4BDC-8E16-C930B82A7CD6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FBA0D-3700-4317-B7AF-9BD40B4BB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68F8F-DBBE-45C4-846C-03C59448AAF7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92C07-9D04-4D1F-BC85-3D248023C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AE9D3-597F-44A1-B80A-60206A93810C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B7576-BBF0-4B71-BAB4-9ED029110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A42C3-DD1E-4800-BD7E-4D64D5139F93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BB856-CD77-4E4D-A6DA-F8853E6C2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CCEB47-9BDE-4CFA-8DD8-B631E8CB84CF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40B70F-026E-4293-B5C4-13813D07E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485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38888" b="-38888"/>
            </a:stretch>
          </a:blipFill>
        </p:spPr>
      </p:sp>
      <p:sp>
        <p:nvSpPr>
          <p:cNvPr id="2053" name="Freeform 3"/>
          <p:cNvSpPr>
            <a:spLocks/>
          </p:cNvSpPr>
          <p:nvPr/>
        </p:nvSpPr>
        <p:spPr bwMode="auto">
          <a:xfrm>
            <a:off x="-25400" y="8904288"/>
            <a:ext cx="10523538" cy="2235200"/>
          </a:xfrm>
          <a:custGeom>
            <a:avLst/>
            <a:gdLst>
              <a:gd name="T0" fmla="*/ 0 w 10524003"/>
              <a:gd name="T1" fmla="*/ 0 h 2236351"/>
              <a:gd name="T2" fmla="*/ 10524003 w 10524003"/>
              <a:gd name="T3" fmla="*/ 0 h 2236351"/>
              <a:gd name="T4" fmla="*/ 10524003 w 10524003"/>
              <a:gd name="T5" fmla="*/ 2236350 h 2236351"/>
              <a:gd name="T6" fmla="*/ 0 w 10524003"/>
              <a:gd name="T7" fmla="*/ 2236350 h 2236351"/>
              <a:gd name="T8" fmla="*/ 0 w 10524003"/>
              <a:gd name="T9" fmla="*/ 0 h 22363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24003"/>
              <a:gd name="T16" fmla="*/ 0 h 2236351"/>
              <a:gd name="T17" fmla="*/ 10524003 w 10524003"/>
              <a:gd name="T18" fmla="*/ 2236351 h 22363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24003" h="2236351">
                <a:moveTo>
                  <a:pt x="0" y="0"/>
                </a:moveTo>
                <a:lnTo>
                  <a:pt x="10524003" y="0"/>
                </a:lnTo>
                <a:lnTo>
                  <a:pt x="10524003" y="2236350"/>
                </a:lnTo>
                <a:lnTo>
                  <a:pt x="0" y="223635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4" name="Freeform 4"/>
          <p:cNvSpPr>
            <a:spLocks/>
          </p:cNvSpPr>
          <p:nvPr/>
        </p:nvSpPr>
        <p:spPr bwMode="auto">
          <a:xfrm flipH="1" flipV="1">
            <a:off x="-25400" y="-898525"/>
            <a:ext cx="11858625" cy="2519363"/>
          </a:xfrm>
          <a:custGeom>
            <a:avLst/>
            <a:gdLst>
              <a:gd name="T0" fmla="*/ 11859582 w 11859582"/>
              <a:gd name="T1" fmla="*/ 2520161 h 2520161"/>
              <a:gd name="T2" fmla="*/ 0 w 11859582"/>
              <a:gd name="T3" fmla="*/ 2520161 h 2520161"/>
              <a:gd name="T4" fmla="*/ 0 w 11859582"/>
              <a:gd name="T5" fmla="*/ 0 h 2520161"/>
              <a:gd name="T6" fmla="*/ 11859582 w 11859582"/>
              <a:gd name="T7" fmla="*/ 0 h 2520161"/>
              <a:gd name="T8" fmla="*/ 11859582 w 11859582"/>
              <a:gd name="T9" fmla="*/ 2520161 h 25201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859582"/>
              <a:gd name="T16" fmla="*/ 0 h 2520161"/>
              <a:gd name="T17" fmla="*/ 11859582 w 11859582"/>
              <a:gd name="T18" fmla="*/ 2520161 h 25201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859582" h="2520161">
                <a:moveTo>
                  <a:pt x="11859582" y="2520161"/>
                </a:moveTo>
                <a:lnTo>
                  <a:pt x="0" y="2520161"/>
                </a:lnTo>
                <a:lnTo>
                  <a:pt x="0" y="0"/>
                </a:lnTo>
                <a:lnTo>
                  <a:pt x="11859582" y="0"/>
                </a:lnTo>
                <a:lnTo>
                  <a:pt x="11859582" y="2520161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055" name="Group 5"/>
          <p:cNvGrpSpPr>
            <a:grpSpLocks/>
          </p:cNvGrpSpPr>
          <p:nvPr/>
        </p:nvGrpSpPr>
        <p:grpSpPr bwMode="auto">
          <a:xfrm>
            <a:off x="9415463" y="-509588"/>
            <a:ext cx="11306175" cy="11306176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10634" r="-39364"/>
              </a:stretch>
            </a:blipFill>
          </p:spPr>
        </p:sp>
      </p:grpSp>
      <p:sp>
        <p:nvSpPr>
          <p:cNvPr id="2056" name="Freeform 7"/>
          <p:cNvSpPr>
            <a:spLocks/>
          </p:cNvSpPr>
          <p:nvPr/>
        </p:nvSpPr>
        <p:spPr bwMode="auto">
          <a:xfrm rot="3475231">
            <a:off x="5106987" y="5751513"/>
            <a:ext cx="9845675" cy="3175000"/>
          </a:xfrm>
          <a:custGeom>
            <a:avLst/>
            <a:gdLst>
              <a:gd name="T0" fmla="*/ 0 w 9845798"/>
              <a:gd name="T1" fmla="*/ 0 h 3175270"/>
              <a:gd name="T2" fmla="*/ 9845798 w 9845798"/>
              <a:gd name="T3" fmla="*/ 0 h 3175270"/>
              <a:gd name="T4" fmla="*/ 9845798 w 9845798"/>
              <a:gd name="T5" fmla="*/ 3175269 h 3175270"/>
              <a:gd name="T6" fmla="*/ 0 w 9845798"/>
              <a:gd name="T7" fmla="*/ 3175269 h 3175270"/>
              <a:gd name="T8" fmla="*/ 0 w 9845798"/>
              <a:gd name="T9" fmla="*/ 0 h 31752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45798"/>
              <a:gd name="T16" fmla="*/ 0 h 3175270"/>
              <a:gd name="T17" fmla="*/ 9845798 w 9845798"/>
              <a:gd name="T18" fmla="*/ 3175270 h 31752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69"/>
                </a:lnTo>
                <a:lnTo>
                  <a:pt x="0" y="3175269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 rot="-3722990">
            <a:off x="7931150" y="-1587500"/>
            <a:ext cx="9845676" cy="3175000"/>
          </a:xfrm>
          <a:custGeom>
            <a:avLst/>
            <a:gdLst>
              <a:gd name="T0" fmla="*/ 0 w 9845798"/>
              <a:gd name="T1" fmla="*/ 0 h 3175270"/>
              <a:gd name="T2" fmla="*/ 9845798 w 9845798"/>
              <a:gd name="T3" fmla="*/ 0 h 3175270"/>
              <a:gd name="T4" fmla="*/ 9845798 w 9845798"/>
              <a:gd name="T5" fmla="*/ 3175270 h 3175270"/>
              <a:gd name="T6" fmla="*/ 0 w 9845798"/>
              <a:gd name="T7" fmla="*/ 3175270 h 3175270"/>
              <a:gd name="T8" fmla="*/ 0 w 9845798"/>
              <a:gd name="T9" fmla="*/ 0 h 31752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45798"/>
              <a:gd name="T16" fmla="*/ 0 h 3175270"/>
              <a:gd name="T17" fmla="*/ 9845798 w 9845798"/>
              <a:gd name="T18" fmla="*/ 3175270 h 31752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70"/>
                </a:lnTo>
                <a:lnTo>
                  <a:pt x="0" y="317527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8" name="TextBox 10"/>
          <p:cNvSpPr txBox="1">
            <a:spLocks noChangeArrowheads="1"/>
          </p:cNvSpPr>
          <p:nvPr/>
        </p:nvSpPr>
        <p:spPr bwMode="auto">
          <a:xfrm>
            <a:off x="49213" y="1096963"/>
            <a:ext cx="101742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5188"/>
              </a:lnSpc>
            </a:pPr>
            <a:r>
              <a:rPr lang="en-US" sz="3800">
                <a:solidFill>
                  <a:srgbClr val="FFFFFF"/>
                </a:solidFill>
                <a:latin typeface="Roboto Condensed" charset="0"/>
              </a:rPr>
              <a:t>Премия</a:t>
            </a:r>
            <a:endParaRPr lang="ru-RU" sz="3800">
              <a:solidFill>
                <a:srgbClr val="FFFFFF"/>
              </a:solidFill>
              <a:latin typeface="Roboto Condensed" charset="0"/>
            </a:endParaRPr>
          </a:p>
          <a:p>
            <a:pPr algn="ctr">
              <a:lnSpc>
                <a:spcPts val="5188"/>
              </a:lnSpc>
            </a:pPr>
            <a:r>
              <a:rPr lang="en-US" sz="3800">
                <a:solidFill>
                  <a:srgbClr val="FFFFFF"/>
                </a:solidFill>
                <a:latin typeface="Roboto Condensed" charset="0"/>
              </a:rPr>
              <a:t>в области организации массовых мероприятий</a:t>
            </a:r>
          </a:p>
          <a:p>
            <a:pPr algn="ctr">
              <a:lnSpc>
                <a:spcPts val="5188"/>
              </a:lnSpc>
            </a:pPr>
            <a:r>
              <a:rPr lang="en-US" sz="3800">
                <a:solidFill>
                  <a:srgbClr val="FFFFFF"/>
                </a:solidFill>
                <a:latin typeface="Roboto Condensed" charset="0"/>
              </a:rPr>
              <a:t>«</a:t>
            </a:r>
            <a:r>
              <a:rPr lang="ru-RU" sz="3800">
                <a:solidFill>
                  <a:srgbClr val="FFFFFF"/>
                </a:solidFill>
                <a:latin typeface="Roboto Condensed" charset="0"/>
              </a:rPr>
              <a:t>Золотая Легенда</a:t>
            </a:r>
            <a:r>
              <a:rPr lang="ru-RU" sz="3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800">
                <a:solidFill>
                  <a:srgbClr val="FFFFFF"/>
                </a:solidFill>
                <a:latin typeface="Roboto Condensed" charset="0"/>
              </a:rPr>
              <a:t>Эпизод </a:t>
            </a:r>
            <a:r>
              <a:rPr lang="ru-RU" sz="3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>
                <a:solidFill>
                  <a:srgbClr val="FFFFFF"/>
                </a:solidFill>
                <a:latin typeface="Roboto Condensed" charset="0"/>
              </a:rPr>
              <a:t>»</a:t>
            </a:r>
            <a:r>
              <a:rPr lang="ru-RU" sz="3800">
                <a:solidFill>
                  <a:srgbClr val="FFFFFF"/>
                </a:solidFill>
                <a:latin typeface="Roboto Condensed" charset="0"/>
              </a:rPr>
              <a:t> </a:t>
            </a:r>
            <a:endParaRPr lang="en-US" sz="3800">
              <a:solidFill>
                <a:srgbClr val="FFFFFF"/>
              </a:solidFill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211470" y="1988304"/>
            <a:ext cx="3548317" cy="4088194"/>
          </a:xfrm>
          <a:custGeom>
            <a:avLst/>
            <a:gdLst/>
            <a:ahLst/>
            <a:cxnLst/>
            <a:rect l="l" t="t" r="r" b="b"/>
            <a:pathLst>
              <a:path w="3548317" h="4088194">
                <a:moveTo>
                  <a:pt x="0" y="0"/>
                </a:moveTo>
                <a:lnTo>
                  <a:pt x="3548317" y="0"/>
                </a:lnTo>
                <a:lnTo>
                  <a:pt x="3548317" y="4088194"/>
                </a:lnTo>
                <a:lnTo>
                  <a:pt x="0" y="4088194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 r="-5819" b="-29844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50850" y="7739063"/>
            <a:ext cx="8769350" cy="16160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lnSpc>
                <a:spcPts val="2688"/>
              </a:lnSpc>
            </a:pPr>
            <a:r>
              <a:rPr lang="ru-RU" sz="4000">
                <a:solidFill>
                  <a:srgbClr val="FFFFFF"/>
                </a:solidFill>
                <a:latin typeface="Monomakh Unicode" pitchFamily="18" charset="0"/>
              </a:rPr>
              <a:t>Режиссер мероприятия: </a:t>
            </a:r>
          </a:p>
          <a:p>
            <a:pPr algn="ctr">
              <a:lnSpc>
                <a:spcPct val="150000"/>
              </a:lnSpc>
            </a:pPr>
            <a:r>
              <a:rPr lang="ru-RU" sz="4000">
                <a:solidFill>
                  <a:srgbClr val="FFFFFF"/>
                </a:solidFill>
                <a:latin typeface="Monomakh Unicode" pitchFamily="18" charset="0"/>
              </a:rPr>
              <a:t>Надежда Осипова</a:t>
            </a:r>
          </a:p>
          <a:p>
            <a:pPr algn="just">
              <a:lnSpc>
                <a:spcPts val="2688"/>
              </a:lnSpc>
            </a:pPr>
            <a:endParaRPr lang="en-US" sz="2300">
              <a:solidFill>
                <a:srgbClr val="FFFFFF"/>
              </a:solidFill>
              <a:latin typeface="Poppin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829300"/>
            <a:ext cx="8388350" cy="18240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endParaRPr lang="ru-RU" sz="3200">
              <a:solidFill>
                <a:srgbClr val="FFFFFF"/>
              </a:solidFill>
              <a:latin typeface="Monomakh Unicode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200">
                <a:solidFill>
                  <a:srgbClr val="FFFFFF"/>
                </a:solidFill>
                <a:latin typeface="Monomakh Unicode" pitchFamily="18" charset="0"/>
              </a:rPr>
              <a:t>Курский областной Дом народного творчества</a:t>
            </a:r>
          </a:p>
          <a:p>
            <a:pPr algn="just">
              <a:lnSpc>
                <a:spcPts val="2688"/>
              </a:lnSpc>
            </a:pPr>
            <a:endParaRPr lang="en-US" sz="2300">
              <a:solidFill>
                <a:srgbClr val="FFFFFF"/>
              </a:solidFill>
              <a:latin typeface="Poppi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38888" b="-38888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2й</a:t>
            </a:r>
          </a:p>
        </p:txBody>
      </p:sp>
      <p:grpSp>
        <p:nvGrpSpPr>
          <p:cNvPr id="3077" name="Group 3"/>
          <p:cNvGrpSpPr>
            <a:grpSpLocks/>
          </p:cNvGrpSpPr>
          <p:nvPr/>
        </p:nvGrpSpPr>
        <p:grpSpPr bwMode="auto">
          <a:xfrm>
            <a:off x="885825" y="9525"/>
            <a:ext cx="107950" cy="8561388"/>
            <a:chOff x="0" y="0"/>
            <a:chExt cx="144039" cy="11415057"/>
          </a:xfrm>
        </p:grpSpPr>
        <p:pic>
          <p:nvPicPr>
            <p:cNvPr id="3096" name="Picture 4"/>
            <p:cNvPicPr>
              <a:picLocks noChangeAspect="1"/>
            </p:cNvPicPr>
            <p:nvPr/>
          </p:nvPicPr>
          <p:blipFill>
            <a:blip r:embed="rId3" cstate="print"/>
            <a:srcRect l="71196" r="28101"/>
            <a:stretch>
              <a:fillRect/>
            </a:stretch>
          </p:blipFill>
          <p:spPr bwMode="auto">
            <a:xfrm>
              <a:off x="0" y="0"/>
              <a:ext cx="144039" cy="11415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8" name="Group 5"/>
          <p:cNvGrpSpPr>
            <a:grpSpLocks/>
          </p:cNvGrpSpPr>
          <p:nvPr/>
        </p:nvGrpSpPr>
        <p:grpSpPr bwMode="auto">
          <a:xfrm>
            <a:off x="10653713" y="1257300"/>
            <a:ext cx="7658100" cy="7658100"/>
            <a:chOff x="0" y="0"/>
            <a:chExt cx="6350000" cy="6349975"/>
          </a:xfrm>
        </p:grpSpPr>
        <p:sp>
          <p:nvSpPr>
            <p:cNvPr id="3095" name="Freeform 6"/>
            <p:cNvSpPr>
              <a:spLocks/>
            </p:cNvSpPr>
            <p:nvPr/>
          </p:nvSpPr>
          <p:spPr bwMode="auto">
            <a:xfrm>
              <a:off x="0" y="0"/>
              <a:ext cx="6350000" cy="6349975"/>
            </a:xfrm>
            <a:custGeom>
              <a:avLst/>
              <a:gdLst>
                <a:gd name="T0" fmla="*/ 6350000 w 6350000"/>
                <a:gd name="T1" fmla="*/ 3175025 h 6349975"/>
                <a:gd name="T2" fmla="*/ 3175000 w 6350000"/>
                <a:gd name="T3" fmla="*/ 6349975 h 6349975"/>
                <a:gd name="T4" fmla="*/ 0 w 6350000"/>
                <a:gd name="T5" fmla="*/ 3175025 h 6349975"/>
                <a:gd name="T6" fmla="*/ 3175000 w 6350000"/>
                <a:gd name="T7" fmla="*/ 0 h 6349975"/>
                <a:gd name="T8" fmla="*/ 6350000 w 6350000"/>
                <a:gd name="T9" fmla="*/ 3175025 h 63499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50000"/>
                <a:gd name="T16" fmla="*/ 0 h 6349975"/>
                <a:gd name="T17" fmla="*/ 6350000 w 6350000"/>
                <a:gd name="T18" fmla="*/ 6349975 h 63499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1376363" y="636588"/>
            <a:ext cx="10261600" cy="800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7150"/>
              </a:lnSpc>
            </a:pPr>
            <a:endParaRPr lang="ru-RU" sz="4000" dirty="0">
              <a:solidFill>
                <a:schemeClr val="bg1"/>
              </a:solidFill>
              <a:latin typeface="Roboto Condensed" charset="0"/>
            </a:endParaRPr>
          </a:p>
          <a:p>
            <a:pPr algn="ctr">
              <a:lnSpc>
                <a:spcPts val="7150"/>
              </a:lnSpc>
            </a:pPr>
            <a:endParaRPr lang="ru-RU" sz="4000" dirty="0">
              <a:solidFill>
                <a:schemeClr val="bg1"/>
              </a:solidFill>
              <a:latin typeface="Roboto Condensed" charset="0"/>
            </a:endParaRPr>
          </a:p>
          <a:p>
            <a:pPr algn="ctr"/>
            <a:r>
              <a:rPr lang="ru-RU" sz="4000" dirty="0">
                <a:solidFill>
                  <a:schemeClr val="bg1"/>
                </a:solidFill>
                <a:latin typeface="Monomakh Unicode" pitchFamily="18" charset="0"/>
              </a:rPr>
              <a:t>Театрализованный концерт </a:t>
            </a:r>
          </a:p>
          <a:p>
            <a:pPr algn="ctr"/>
            <a:r>
              <a:rPr lang="ru-RU" sz="4000" dirty="0">
                <a:solidFill>
                  <a:schemeClr val="bg1"/>
                </a:solidFill>
                <a:latin typeface="Monomakh Unicode" pitchFamily="18" charset="0"/>
              </a:rPr>
              <a:t>«Народное - модно»</a:t>
            </a:r>
          </a:p>
          <a:p>
            <a:pPr algn="ctr"/>
            <a:endParaRPr lang="ru-RU" sz="4000" dirty="0">
              <a:solidFill>
                <a:schemeClr val="bg1"/>
              </a:solidFill>
              <a:latin typeface="Monomakh Unicode" pitchFamily="18" charset="0"/>
            </a:endParaRPr>
          </a:p>
          <a:p>
            <a:pPr algn="ctr"/>
            <a:r>
              <a:rPr lang="ru-RU" sz="4000" dirty="0">
                <a:solidFill>
                  <a:schemeClr val="bg1"/>
                </a:solidFill>
                <a:latin typeface="Monomakh Unicode" pitchFamily="18" charset="0"/>
              </a:rPr>
              <a:t>12 декабря 2024 года</a:t>
            </a:r>
          </a:p>
          <a:p>
            <a:pPr algn="ctr"/>
            <a:endParaRPr lang="ru-RU" sz="4000" dirty="0">
              <a:solidFill>
                <a:schemeClr val="bg1"/>
              </a:solidFill>
              <a:latin typeface="Monomakh Unicode" pitchFamily="18" charset="0"/>
            </a:endParaRPr>
          </a:p>
          <a:p>
            <a:pPr algn="ctr"/>
            <a:r>
              <a:rPr lang="ru-RU" sz="4000" dirty="0">
                <a:solidFill>
                  <a:schemeClr val="bg1"/>
                </a:solidFill>
                <a:latin typeface="Monomakh Unicode" pitchFamily="18" charset="0"/>
              </a:rPr>
              <a:t>Курский областной Дворец культуры </a:t>
            </a:r>
            <a:endParaRPr lang="ru-RU" sz="4000" dirty="0" smtClean="0">
              <a:solidFill>
                <a:schemeClr val="bg1"/>
              </a:solidFill>
              <a:latin typeface="Monomakh Unicode" pitchFamily="18" charset="0"/>
            </a:endParaRPr>
          </a:p>
          <a:p>
            <a:pPr algn="ctr"/>
            <a:r>
              <a:rPr lang="ru-RU" sz="4000" dirty="0">
                <a:solidFill>
                  <a:schemeClr val="bg1"/>
                </a:solidFill>
                <a:latin typeface="Monomakh Unicode" pitchFamily="18" charset="0"/>
              </a:rPr>
              <a:t>и</a:t>
            </a:r>
            <a:r>
              <a:rPr lang="ru-RU" sz="4000" dirty="0" smtClean="0">
                <a:solidFill>
                  <a:schemeClr val="bg1"/>
                </a:solidFill>
                <a:latin typeface="Monomakh Unicode" pitchFamily="18" charset="0"/>
              </a:rPr>
              <a:t>мени В. Н. Винокура</a:t>
            </a:r>
            <a:endParaRPr lang="ru-RU" sz="4000" dirty="0">
              <a:solidFill>
                <a:schemeClr val="bg1"/>
              </a:solidFill>
              <a:latin typeface="Monomakh Unicode" pitchFamily="18" charset="0"/>
            </a:endParaRPr>
          </a:p>
          <a:p>
            <a:pPr algn="ctr">
              <a:lnSpc>
                <a:spcPts val="7150"/>
              </a:lnSpc>
            </a:pPr>
            <a:endParaRPr lang="ru-RU" sz="4000" dirty="0">
              <a:solidFill>
                <a:schemeClr val="bg1"/>
              </a:solidFill>
              <a:latin typeface="Roboto Condensed" charset="0"/>
            </a:endParaRPr>
          </a:p>
          <a:p>
            <a:pPr algn="ctr">
              <a:lnSpc>
                <a:spcPts val="7150"/>
              </a:lnSpc>
            </a:pPr>
            <a:endParaRPr lang="en-US" sz="4000" dirty="0">
              <a:solidFill>
                <a:schemeClr val="bg1"/>
              </a:solidFill>
              <a:latin typeface="Roboto Condensed" charset="0"/>
            </a:endParaRPr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 rot="-1025550">
            <a:off x="10266363" y="7343775"/>
            <a:ext cx="8777287" cy="3252788"/>
          </a:xfrm>
          <a:custGeom>
            <a:avLst/>
            <a:gdLst>
              <a:gd name="T0" fmla="*/ 0 w 10320531"/>
              <a:gd name="T1" fmla="*/ 0 h 3328371"/>
              <a:gd name="T2" fmla="*/ 10320531 w 10320531"/>
              <a:gd name="T3" fmla="*/ 0 h 3328371"/>
              <a:gd name="T4" fmla="*/ 10320531 w 10320531"/>
              <a:gd name="T5" fmla="*/ 3328371 h 3328371"/>
              <a:gd name="T6" fmla="*/ 0 w 10320531"/>
              <a:gd name="T7" fmla="*/ 3328371 h 3328371"/>
              <a:gd name="T8" fmla="*/ 0 w 10320531"/>
              <a:gd name="T9" fmla="*/ 0 h 33283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320531"/>
              <a:gd name="T16" fmla="*/ 0 h 3328371"/>
              <a:gd name="T17" fmla="*/ 10320531 w 10320531"/>
              <a:gd name="T18" fmla="*/ 3328371 h 33283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 rot="670026" flipV="1">
            <a:off x="9491663" y="-104775"/>
            <a:ext cx="9080500" cy="3328988"/>
          </a:xfrm>
          <a:custGeom>
            <a:avLst/>
            <a:gdLst>
              <a:gd name="T0" fmla="*/ 0 w 10320531"/>
              <a:gd name="T1" fmla="*/ 3328372 h 3328371"/>
              <a:gd name="T2" fmla="*/ 10320530 w 10320531"/>
              <a:gd name="T3" fmla="*/ 3328372 h 3328371"/>
              <a:gd name="T4" fmla="*/ 10320530 w 10320531"/>
              <a:gd name="T5" fmla="*/ 0 h 3328371"/>
              <a:gd name="T6" fmla="*/ 0 w 10320531"/>
              <a:gd name="T7" fmla="*/ 0 h 3328371"/>
              <a:gd name="T8" fmla="*/ 0 w 10320531"/>
              <a:gd name="T9" fmla="*/ 3328372 h 33283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320531"/>
              <a:gd name="T16" fmla="*/ 0 h 3328371"/>
              <a:gd name="T17" fmla="*/ 10320531 w 10320531"/>
              <a:gd name="T18" fmla="*/ 3328371 h 33283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831850" y="8807450"/>
            <a:ext cx="215900" cy="215900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 cstate="print"/>
              <a:stretch>
                <a:fillRect l="-39685" r="-39685"/>
              </a:stretch>
            </a:blipFill>
          </p:spPr>
        </p:sp>
      </p:grpSp>
      <p:grpSp>
        <p:nvGrpSpPr>
          <p:cNvPr id="3083" name="Group 12"/>
          <p:cNvGrpSpPr>
            <a:grpSpLocks/>
          </p:cNvGrpSpPr>
          <p:nvPr/>
        </p:nvGrpSpPr>
        <p:grpSpPr bwMode="auto">
          <a:xfrm>
            <a:off x="831850" y="9150350"/>
            <a:ext cx="215900" cy="215900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 cstate="print"/>
              <a:stretch>
                <a:fillRect l="-39685" r="-39685"/>
              </a:stretch>
            </a:blipFill>
          </p:spPr>
        </p:sp>
      </p:grpSp>
      <p:grpSp>
        <p:nvGrpSpPr>
          <p:cNvPr id="3084" name="Group 14"/>
          <p:cNvGrpSpPr>
            <a:grpSpLocks/>
          </p:cNvGrpSpPr>
          <p:nvPr/>
        </p:nvGrpSpPr>
        <p:grpSpPr bwMode="auto">
          <a:xfrm>
            <a:off x="831850" y="9505950"/>
            <a:ext cx="215900" cy="215900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 cstate="print"/>
              <a:stretch>
                <a:fillRect l="-52902" r="-26469"/>
              </a:stretch>
            </a:blipFill>
          </p:spPr>
        </p:sp>
      </p:grpSp>
      <p:sp>
        <p:nvSpPr>
          <p:cNvPr id="3085" name="Текстовое поле 18"/>
          <p:cNvSpPr txBox="1">
            <a:spLocks noChangeArrowheads="1"/>
          </p:cNvSpPr>
          <p:nvPr/>
        </p:nvSpPr>
        <p:spPr bwMode="auto">
          <a:xfrm>
            <a:off x="1701800" y="3883025"/>
            <a:ext cx="828040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38888" b="-38888"/>
            </a:stretch>
          </a:blipFill>
        </p:spPr>
      </p:sp>
      <p:grpSp>
        <p:nvGrpSpPr>
          <p:cNvPr id="4101" name="Group 3"/>
          <p:cNvGrpSpPr>
            <a:grpSpLocks/>
          </p:cNvGrpSpPr>
          <p:nvPr/>
        </p:nvGrpSpPr>
        <p:grpSpPr bwMode="auto">
          <a:xfrm>
            <a:off x="885825" y="9525"/>
            <a:ext cx="107950" cy="8561388"/>
            <a:chOff x="0" y="0"/>
            <a:chExt cx="144039" cy="11415057"/>
          </a:xfrm>
        </p:grpSpPr>
        <p:pic>
          <p:nvPicPr>
            <p:cNvPr id="4120" name="Picture 4"/>
            <p:cNvPicPr>
              <a:picLocks noChangeAspect="1"/>
            </p:cNvPicPr>
            <p:nvPr/>
          </p:nvPicPr>
          <p:blipFill>
            <a:blip r:embed="rId3" cstate="print"/>
            <a:srcRect l="71196" r="28101"/>
            <a:stretch>
              <a:fillRect/>
            </a:stretch>
          </p:blipFill>
          <p:spPr bwMode="auto">
            <a:xfrm>
              <a:off x="0" y="0"/>
              <a:ext cx="144039" cy="11415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02" name="Group 5"/>
          <p:cNvGrpSpPr>
            <a:grpSpLocks/>
          </p:cNvGrpSpPr>
          <p:nvPr/>
        </p:nvGrpSpPr>
        <p:grpSpPr bwMode="auto">
          <a:xfrm>
            <a:off x="10653713" y="1257300"/>
            <a:ext cx="7658100" cy="7658100"/>
            <a:chOff x="0" y="0"/>
            <a:chExt cx="6350000" cy="6349975"/>
          </a:xfrm>
        </p:grpSpPr>
        <p:sp>
          <p:nvSpPr>
            <p:cNvPr id="4119" name="Freeform 6"/>
            <p:cNvSpPr>
              <a:spLocks/>
            </p:cNvSpPr>
            <p:nvPr/>
          </p:nvSpPr>
          <p:spPr bwMode="auto">
            <a:xfrm>
              <a:off x="0" y="0"/>
              <a:ext cx="6350000" cy="6349975"/>
            </a:xfrm>
            <a:custGeom>
              <a:avLst/>
              <a:gdLst>
                <a:gd name="T0" fmla="*/ 6350000 w 6350000"/>
                <a:gd name="T1" fmla="*/ 3175025 h 6349975"/>
                <a:gd name="T2" fmla="*/ 3175000 w 6350000"/>
                <a:gd name="T3" fmla="*/ 6349975 h 6349975"/>
                <a:gd name="T4" fmla="*/ 0 w 6350000"/>
                <a:gd name="T5" fmla="*/ 3175025 h 6349975"/>
                <a:gd name="T6" fmla="*/ 3175000 w 6350000"/>
                <a:gd name="T7" fmla="*/ 0 h 6349975"/>
                <a:gd name="T8" fmla="*/ 6350000 w 6350000"/>
                <a:gd name="T9" fmla="*/ 3175025 h 63499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50000"/>
                <a:gd name="T16" fmla="*/ 0 h 6349975"/>
                <a:gd name="T17" fmla="*/ 6350000 w 6350000"/>
                <a:gd name="T18" fmla="*/ 6349975 h 63499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1376363" y="636588"/>
            <a:ext cx="10261600" cy="932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4000" dirty="0" smtClean="0">
                <a:solidFill>
                  <a:schemeClr val="bg1"/>
                </a:solidFill>
                <a:latin typeface="Monomakh Unicode" pitchFamily="18" charset="0"/>
              </a:rPr>
              <a:t>Основная </a:t>
            </a:r>
            <a:r>
              <a:rPr lang="ru-RU" sz="4000" dirty="0">
                <a:solidFill>
                  <a:schemeClr val="bg1"/>
                </a:solidFill>
                <a:latin typeface="Monomakh Unicode" pitchFamily="18" charset="0"/>
              </a:rPr>
              <a:t>цель проекта- </a:t>
            </a:r>
          </a:p>
          <a:p>
            <a:pPr algn="just">
              <a:lnSpc>
                <a:spcPct val="150000"/>
              </a:lnSpc>
            </a:pPr>
            <a:r>
              <a:rPr lang="ru-RU" sz="2800" dirty="0">
                <a:solidFill>
                  <a:schemeClr val="bg1"/>
                </a:solidFill>
                <a:latin typeface="Monomakh Unicode" pitchFamily="18" charset="0"/>
              </a:rPr>
              <a:t>Популяризировать традиционные Курские песни, обряды, танцы. Привить молодому поколению любовь к русской культуре. </a:t>
            </a:r>
            <a:endParaRPr lang="ru-RU" sz="2800" dirty="0" smtClean="0">
              <a:solidFill>
                <a:schemeClr val="bg1"/>
              </a:solidFill>
              <a:latin typeface="Monomakh Unicode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2800" dirty="0">
              <a:solidFill>
                <a:schemeClr val="bg1"/>
              </a:solidFill>
              <a:latin typeface="Monomakh Unicod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800" dirty="0" smtClean="0">
                <a:solidFill>
                  <a:schemeClr val="bg1"/>
                </a:solidFill>
                <a:latin typeface="Monomakh Unicode" pitchFamily="18" charset="0"/>
              </a:rPr>
              <a:t>Театрализованный концерт выполняет культурно-просветительскую функцию, знакомя зрителей с традициями Соловьиного края, диалектическими особенностями региона. </a:t>
            </a:r>
          </a:p>
          <a:p>
            <a:pPr algn="just">
              <a:lnSpc>
                <a:spcPct val="150000"/>
              </a:lnSpc>
            </a:pPr>
            <a:r>
              <a:rPr lang="ru-RU" sz="2800" dirty="0" smtClean="0">
                <a:solidFill>
                  <a:schemeClr val="bg1"/>
                </a:solidFill>
                <a:latin typeface="Monomakh Unicode" pitchFamily="18" charset="0"/>
              </a:rPr>
              <a:t>Повышает </a:t>
            </a:r>
            <a:r>
              <a:rPr lang="ru-RU" sz="2800" dirty="0">
                <a:solidFill>
                  <a:schemeClr val="bg1"/>
                </a:solidFill>
                <a:latin typeface="Monomakh Unicode" pitchFamily="18" charset="0"/>
              </a:rPr>
              <a:t>профессиональное мастерство артистов за счет исполнения  произведений в </a:t>
            </a:r>
            <a:r>
              <a:rPr lang="ru-RU" sz="2800" dirty="0" smtClean="0">
                <a:solidFill>
                  <a:schemeClr val="bg1"/>
                </a:solidFill>
                <a:latin typeface="Monomakh Unicode" pitchFamily="18" charset="0"/>
              </a:rPr>
              <a:t>новой интерпретации. </a:t>
            </a:r>
          </a:p>
          <a:p>
            <a:pPr algn="just">
              <a:lnSpc>
                <a:spcPct val="150000"/>
              </a:lnSpc>
            </a:pPr>
            <a:r>
              <a:rPr lang="ru-RU" sz="2800" dirty="0" smtClean="0">
                <a:solidFill>
                  <a:schemeClr val="bg1"/>
                </a:solidFill>
                <a:latin typeface="Monomakh Unicode" pitchFamily="18" charset="0"/>
              </a:rPr>
              <a:t>Так же необходимо </a:t>
            </a:r>
            <a:r>
              <a:rPr lang="ru-RU" sz="2800" dirty="0">
                <a:solidFill>
                  <a:schemeClr val="bg1"/>
                </a:solidFill>
                <a:latin typeface="Monomakh Unicode" pitchFamily="18" charset="0"/>
              </a:rPr>
              <a:t>было избрать формы, понятные </a:t>
            </a:r>
            <a:r>
              <a:rPr lang="ru-RU" sz="2800" dirty="0" smtClean="0">
                <a:solidFill>
                  <a:schemeClr val="bg1"/>
                </a:solidFill>
                <a:latin typeface="Monomakh Unicode" pitchFamily="18" charset="0"/>
              </a:rPr>
              <a:t>молодежи</a:t>
            </a:r>
            <a:r>
              <a:rPr lang="ru-RU" sz="2800" dirty="0">
                <a:solidFill>
                  <a:schemeClr val="bg1"/>
                </a:solidFill>
                <a:latin typeface="Monomakh Unicode" pitchFamily="18" charset="0"/>
              </a:rPr>
              <a:t>,</a:t>
            </a:r>
            <a:r>
              <a:rPr lang="en-US" sz="2800" dirty="0" smtClean="0">
                <a:solidFill>
                  <a:schemeClr val="bg1"/>
                </a:solidFill>
                <a:latin typeface="Monomakh Unicode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Monomakh Unicode" pitchFamily="18" charset="0"/>
              </a:rPr>
              <a:t>стилизовать </a:t>
            </a:r>
            <a:r>
              <a:rPr lang="ru-RU" sz="2800" dirty="0">
                <a:solidFill>
                  <a:schemeClr val="bg1"/>
                </a:solidFill>
                <a:latin typeface="Monomakh Unicode" pitchFamily="18" charset="0"/>
              </a:rPr>
              <a:t>«устарелые» мотивы, костюмы, объединить разные жанры – народную песню, брейк-данс, реп и т.д.  </a:t>
            </a:r>
          </a:p>
          <a:p>
            <a:pPr>
              <a:lnSpc>
                <a:spcPct val="150000"/>
              </a:lnSpc>
            </a:pPr>
            <a:endParaRPr lang="ru-RU" sz="2800" dirty="0">
              <a:solidFill>
                <a:schemeClr val="bg1"/>
              </a:solidFill>
              <a:latin typeface="Roboto Condensed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solidFill>
                <a:schemeClr val="bg1"/>
              </a:solidFill>
              <a:latin typeface="Roboto Condensed" charset="0"/>
            </a:endParaRPr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1025550">
            <a:off x="10266363" y="7343775"/>
            <a:ext cx="8777287" cy="3252788"/>
          </a:xfrm>
          <a:custGeom>
            <a:avLst/>
            <a:gdLst>
              <a:gd name="T0" fmla="*/ 0 w 10320531"/>
              <a:gd name="T1" fmla="*/ 0 h 3328371"/>
              <a:gd name="T2" fmla="*/ 10320531 w 10320531"/>
              <a:gd name="T3" fmla="*/ 0 h 3328371"/>
              <a:gd name="T4" fmla="*/ 10320531 w 10320531"/>
              <a:gd name="T5" fmla="*/ 3328371 h 3328371"/>
              <a:gd name="T6" fmla="*/ 0 w 10320531"/>
              <a:gd name="T7" fmla="*/ 3328371 h 3328371"/>
              <a:gd name="T8" fmla="*/ 0 w 10320531"/>
              <a:gd name="T9" fmla="*/ 0 h 33283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320531"/>
              <a:gd name="T16" fmla="*/ 0 h 3328371"/>
              <a:gd name="T17" fmla="*/ 10320531 w 10320531"/>
              <a:gd name="T18" fmla="*/ 3328371 h 33283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105" name="Group 10"/>
          <p:cNvGrpSpPr>
            <a:grpSpLocks/>
          </p:cNvGrpSpPr>
          <p:nvPr/>
        </p:nvGrpSpPr>
        <p:grpSpPr bwMode="auto">
          <a:xfrm>
            <a:off x="831850" y="8807450"/>
            <a:ext cx="215900" cy="215900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 cstate="print"/>
              <a:stretch>
                <a:fillRect l="-39685" r="-39685"/>
              </a:stretch>
            </a:blipFill>
          </p:spPr>
        </p:sp>
      </p:grpSp>
      <p:grpSp>
        <p:nvGrpSpPr>
          <p:cNvPr id="4106" name="Group 12"/>
          <p:cNvGrpSpPr>
            <a:grpSpLocks/>
          </p:cNvGrpSpPr>
          <p:nvPr/>
        </p:nvGrpSpPr>
        <p:grpSpPr bwMode="auto">
          <a:xfrm>
            <a:off x="831850" y="9150350"/>
            <a:ext cx="215900" cy="215900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 cstate="print"/>
              <a:stretch>
                <a:fillRect l="-39685" r="-39685"/>
              </a:stretch>
            </a:blipFill>
          </p:spPr>
        </p:sp>
      </p:grpSp>
      <p:grpSp>
        <p:nvGrpSpPr>
          <p:cNvPr id="4107" name="Group 14"/>
          <p:cNvGrpSpPr>
            <a:grpSpLocks/>
          </p:cNvGrpSpPr>
          <p:nvPr/>
        </p:nvGrpSpPr>
        <p:grpSpPr bwMode="auto">
          <a:xfrm>
            <a:off x="831850" y="9505950"/>
            <a:ext cx="215900" cy="215900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 cstate="print"/>
              <a:stretch>
                <a:fillRect l="-52902" r="-26469"/>
              </a:stretch>
            </a:blipFill>
          </p:spPr>
        </p:sp>
      </p:grpSp>
      <p:sp>
        <p:nvSpPr>
          <p:cNvPr id="4108" name="Текстовое поле 18"/>
          <p:cNvSpPr txBox="1">
            <a:spLocks noChangeArrowheads="1"/>
          </p:cNvSpPr>
          <p:nvPr/>
        </p:nvSpPr>
        <p:spPr bwMode="auto">
          <a:xfrm>
            <a:off x="1447800" y="4000500"/>
            <a:ext cx="828040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en-US">
              <a:latin typeface="Calibri" pitchFamily="34" charset="0"/>
            </a:endParaRPr>
          </a:p>
        </p:txBody>
      </p:sp>
      <p:sp>
        <p:nvSpPr>
          <p:cNvPr id="4109" name="Freeform 9"/>
          <p:cNvSpPr>
            <a:spLocks/>
          </p:cNvSpPr>
          <p:nvPr/>
        </p:nvSpPr>
        <p:spPr bwMode="auto">
          <a:xfrm rot="670026" flipV="1">
            <a:off x="8970963" y="-790575"/>
            <a:ext cx="9080500" cy="3328988"/>
          </a:xfrm>
          <a:custGeom>
            <a:avLst/>
            <a:gdLst>
              <a:gd name="T0" fmla="*/ 0 w 10320531"/>
              <a:gd name="T1" fmla="*/ 3328372 h 3328371"/>
              <a:gd name="T2" fmla="*/ 10320530 w 10320531"/>
              <a:gd name="T3" fmla="*/ 3328372 h 3328371"/>
              <a:gd name="T4" fmla="*/ 10320530 w 10320531"/>
              <a:gd name="T5" fmla="*/ 0 h 3328371"/>
              <a:gd name="T6" fmla="*/ 0 w 10320531"/>
              <a:gd name="T7" fmla="*/ 0 h 3328371"/>
              <a:gd name="T8" fmla="*/ 0 w 10320531"/>
              <a:gd name="T9" fmla="*/ 3328372 h 33283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320531"/>
              <a:gd name="T16" fmla="*/ 0 h 3328371"/>
              <a:gd name="T17" fmla="*/ 10320531 w 10320531"/>
              <a:gd name="T18" fmla="*/ 3328371 h 33283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38888" b="-38888"/>
            </a:stretch>
          </a:blipFill>
        </p:spPr>
      </p:sp>
      <p:grpSp>
        <p:nvGrpSpPr>
          <p:cNvPr id="5125" name="Group 3"/>
          <p:cNvGrpSpPr>
            <a:grpSpLocks/>
          </p:cNvGrpSpPr>
          <p:nvPr/>
        </p:nvGrpSpPr>
        <p:grpSpPr bwMode="auto">
          <a:xfrm>
            <a:off x="885825" y="9525"/>
            <a:ext cx="107950" cy="8561388"/>
            <a:chOff x="0" y="0"/>
            <a:chExt cx="144039" cy="11415057"/>
          </a:xfrm>
        </p:grpSpPr>
        <p:pic>
          <p:nvPicPr>
            <p:cNvPr id="5144" name="Picture 4"/>
            <p:cNvPicPr>
              <a:picLocks noChangeAspect="1"/>
            </p:cNvPicPr>
            <p:nvPr/>
          </p:nvPicPr>
          <p:blipFill>
            <a:blip r:embed="rId3" cstate="print"/>
            <a:srcRect l="71196" r="28101"/>
            <a:stretch>
              <a:fillRect/>
            </a:stretch>
          </p:blipFill>
          <p:spPr bwMode="auto">
            <a:xfrm>
              <a:off x="0" y="0"/>
              <a:ext cx="144039" cy="11415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126" name="Group 5"/>
          <p:cNvGrpSpPr>
            <a:grpSpLocks/>
          </p:cNvGrpSpPr>
          <p:nvPr/>
        </p:nvGrpSpPr>
        <p:grpSpPr bwMode="auto">
          <a:xfrm>
            <a:off x="10653713" y="1257300"/>
            <a:ext cx="7658100" cy="7658100"/>
            <a:chOff x="0" y="0"/>
            <a:chExt cx="6350000" cy="6349975"/>
          </a:xfrm>
        </p:grpSpPr>
        <p:sp>
          <p:nvSpPr>
            <p:cNvPr id="5143" name="Freeform 6"/>
            <p:cNvSpPr>
              <a:spLocks/>
            </p:cNvSpPr>
            <p:nvPr/>
          </p:nvSpPr>
          <p:spPr bwMode="auto">
            <a:xfrm>
              <a:off x="0" y="0"/>
              <a:ext cx="6350000" cy="6349975"/>
            </a:xfrm>
            <a:custGeom>
              <a:avLst/>
              <a:gdLst>
                <a:gd name="T0" fmla="*/ 6350000 w 6350000"/>
                <a:gd name="T1" fmla="*/ 3175025 h 6349975"/>
                <a:gd name="T2" fmla="*/ 3175000 w 6350000"/>
                <a:gd name="T3" fmla="*/ 6349975 h 6349975"/>
                <a:gd name="T4" fmla="*/ 0 w 6350000"/>
                <a:gd name="T5" fmla="*/ 3175025 h 6349975"/>
                <a:gd name="T6" fmla="*/ 3175000 w 6350000"/>
                <a:gd name="T7" fmla="*/ 0 h 6349975"/>
                <a:gd name="T8" fmla="*/ 6350000 w 6350000"/>
                <a:gd name="T9" fmla="*/ 3175025 h 63499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50000"/>
                <a:gd name="T16" fmla="*/ 0 h 6349975"/>
                <a:gd name="T17" fmla="*/ 6350000 w 6350000"/>
                <a:gd name="T18" fmla="*/ 6349975 h 63499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1376363" y="0"/>
            <a:ext cx="10261600" cy="1154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ts val="6025"/>
              </a:lnSpc>
            </a:pPr>
            <a:r>
              <a:rPr lang="ru-RU" sz="2800" dirty="0">
                <a:solidFill>
                  <a:schemeClr val="bg1"/>
                </a:solidFill>
                <a:latin typeface="Monomakh Unicode" pitchFamily="18" charset="0"/>
              </a:rPr>
              <a:t>В последнее время популярными исполнителями у молодежи являются </a:t>
            </a:r>
            <a:r>
              <a:rPr lang="ru-RU" sz="2800" dirty="0" err="1" smtClean="0">
                <a:solidFill>
                  <a:schemeClr val="bg1"/>
                </a:solidFill>
                <a:latin typeface="Monomakh Unicode" pitchFamily="18" charset="0"/>
              </a:rPr>
              <a:t>Моргеншерн,Инстасамка</a:t>
            </a:r>
            <a:r>
              <a:rPr lang="ru-RU" sz="2800" dirty="0" smtClean="0">
                <a:solidFill>
                  <a:schemeClr val="bg1"/>
                </a:solidFill>
                <a:latin typeface="Monomakh Unicode" pitchFamily="18" charset="0"/>
              </a:rPr>
              <a:t> и </a:t>
            </a:r>
            <a:r>
              <a:rPr lang="ru-RU" sz="2800" dirty="0" err="1" smtClean="0">
                <a:solidFill>
                  <a:schemeClr val="bg1"/>
                </a:solidFill>
                <a:latin typeface="Monomakh Unicode" pitchFamily="18" charset="0"/>
              </a:rPr>
              <a:t>т.д</a:t>
            </a:r>
            <a:r>
              <a:rPr lang="ru-RU" sz="2800" dirty="0" smtClean="0">
                <a:solidFill>
                  <a:schemeClr val="bg1"/>
                </a:solidFill>
                <a:latin typeface="Monomakh Unicode" pitchFamily="18" charset="0"/>
              </a:rPr>
              <a:t>, </a:t>
            </a:r>
            <a:r>
              <a:rPr lang="ru-RU" sz="2800" dirty="0">
                <a:solidFill>
                  <a:schemeClr val="bg1"/>
                </a:solidFill>
                <a:latin typeface="Monomakh Unicode" pitchFamily="18" charset="0"/>
              </a:rPr>
              <a:t>работающие в </a:t>
            </a:r>
            <a:r>
              <a:rPr lang="ru-RU" sz="2800" dirty="0" err="1">
                <a:solidFill>
                  <a:schemeClr val="bg1"/>
                </a:solidFill>
                <a:latin typeface="Monomakh Unicode" pitchFamily="18" charset="0"/>
              </a:rPr>
              <a:t>проевропейском</a:t>
            </a:r>
            <a:r>
              <a:rPr lang="ru-RU" sz="2800" dirty="0">
                <a:solidFill>
                  <a:schemeClr val="bg1"/>
                </a:solidFill>
                <a:latin typeface="Monomakh Unicode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Monomakh Unicode" pitchFamily="18" charset="0"/>
              </a:rPr>
              <a:t>стиле, пропагандирующем полное отсутствие моральных принципов. Поэтому в данный момент остро стоит вопрос о повышении уровня культуры в обществе, популяризации народных традиции,  сохранении культурного наследия страны. </a:t>
            </a:r>
          </a:p>
          <a:p>
            <a:pPr>
              <a:lnSpc>
                <a:spcPts val="6025"/>
              </a:lnSpc>
            </a:pPr>
            <a:r>
              <a:rPr lang="ru-RU" sz="2800" dirty="0" smtClean="0">
                <a:solidFill>
                  <a:schemeClr val="bg1"/>
                </a:solidFill>
                <a:latin typeface="Monomakh Unicode" pitchFamily="18" charset="0"/>
              </a:rPr>
              <a:t>Несомненно, </a:t>
            </a:r>
            <a:r>
              <a:rPr lang="ru-RU" sz="2800" dirty="0">
                <a:solidFill>
                  <a:schemeClr val="bg1"/>
                </a:solidFill>
                <a:latin typeface="Monomakh Unicode" pitchFamily="18" charset="0"/>
              </a:rPr>
              <a:t>привить любовь к своей культуре возможно только разговаривая с молодежью на одном языке.  </a:t>
            </a:r>
            <a:r>
              <a:rPr lang="ru-RU" sz="2800" dirty="0" smtClean="0">
                <a:solidFill>
                  <a:schemeClr val="bg1"/>
                </a:solidFill>
                <a:latin typeface="Monomakh Unicode" pitchFamily="18" charset="0"/>
              </a:rPr>
              <a:t>Для этого формой концерта стала КВЕСТ-ИГРА </a:t>
            </a:r>
            <a:r>
              <a:rPr lang="ru-RU" sz="2800" dirty="0">
                <a:solidFill>
                  <a:schemeClr val="bg1"/>
                </a:solidFill>
                <a:latin typeface="Monomakh Unicode" pitchFamily="18" charset="0"/>
              </a:rPr>
              <a:t>«</a:t>
            </a:r>
            <a:r>
              <a:rPr lang="ru-RU" sz="2800" dirty="0" err="1">
                <a:solidFill>
                  <a:schemeClr val="bg1"/>
                </a:solidFill>
                <a:latin typeface="Monomakh Unicode" pitchFamily="18" charset="0"/>
              </a:rPr>
              <a:t>Народное-модно</a:t>
            </a:r>
            <a:r>
              <a:rPr lang="ru-RU" sz="2800" dirty="0">
                <a:solidFill>
                  <a:schemeClr val="bg1"/>
                </a:solidFill>
                <a:latin typeface="Monomakh Unicode" pitchFamily="18" charset="0"/>
              </a:rPr>
              <a:t>». </a:t>
            </a:r>
            <a:r>
              <a:rPr lang="ru-RU" sz="2800" dirty="0" smtClean="0">
                <a:solidFill>
                  <a:schemeClr val="bg1"/>
                </a:solidFill>
                <a:latin typeface="Monomakh Unicode" pitchFamily="18" charset="0"/>
              </a:rPr>
              <a:t>Зрители не просто наслаждались интересными номерами, вместе </a:t>
            </a:r>
            <a:r>
              <a:rPr lang="ru-RU" sz="2800" dirty="0">
                <a:solidFill>
                  <a:schemeClr val="bg1"/>
                </a:solidFill>
                <a:latin typeface="Monomakh Unicode" pitchFamily="18" charset="0"/>
              </a:rPr>
              <a:t>с главными героями </a:t>
            </a:r>
            <a:r>
              <a:rPr lang="ru-RU" sz="2800" dirty="0" smtClean="0">
                <a:solidFill>
                  <a:schemeClr val="bg1"/>
                </a:solidFill>
                <a:latin typeface="Monomakh Unicode" pitchFamily="18" charset="0"/>
              </a:rPr>
              <a:t>они разгадывали </a:t>
            </a:r>
            <a:r>
              <a:rPr lang="ru-RU" sz="2800" dirty="0">
                <a:solidFill>
                  <a:schemeClr val="bg1"/>
                </a:solidFill>
                <a:latin typeface="Monomakh Unicode" pitchFamily="18" charset="0"/>
              </a:rPr>
              <a:t>загадки, </a:t>
            </a:r>
            <a:r>
              <a:rPr lang="ru-RU" sz="2800" dirty="0" smtClean="0">
                <a:solidFill>
                  <a:schemeClr val="bg1"/>
                </a:solidFill>
                <a:latin typeface="Monomakh Unicode" pitchFamily="18" charset="0"/>
              </a:rPr>
              <a:t>выполняли сложные задания, погружаясь в мир народного творчества, а так же  </a:t>
            </a:r>
            <a:r>
              <a:rPr lang="ru-RU" sz="2800" dirty="0">
                <a:solidFill>
                  <a:schemeClr val="bg1"/>
                </a:solidFill>
                <a:latin typeface="Monomakh Unicode" pitchFamily="18" charset="0"/>
              </a:rPr>
              <a:t>изучая </a:t>
            </a:r>
            <a:r>
              <a:rPr lang="ru-RU" sz="2800" dirty="0" smtClean="0">
                <a:solidFill>
                  <a:schemeClr val="bg1"/>
                </a:solidFill>
                <a:latin typeface="Monomakh Unicode" pitchFamily="18" charset="0"/>
              </a:rPr>
              <a:t>при этом </a:t>
            </a:r>
            <a:r>
              <a:rPr lang="ru-RU" sz="2800" dirty="0">
                <a:solidFill>
                  <a:schemeClr val="bg1"/>
                </a:solidFill>
                <a:latin typeface="Monomakh Unicode" pitchFamily="18" charset="0"/>
              </a:rPr>
              <a:t>традиции Курского </a:t>
            </a:r>
            <a:r>
              <a:rPr lang="ru-RU" sz="2800" dirty="0" smtClean="0">
                <a:solidFill>
                  <a:schemeClr val="bg1"/>
                </a:solidFill>
                <a:latin typeface="Monomakh Unicode" pitchFamily="18" charset="0"/>
              </a:rPr>
              <a:t>края.  </a:t>
            </a:r>
            <a:endParaRPr lang="ru-RU" sz="2800" dirty="0">
              <a:solidFill>
                <a:schemeClr val="bg1"/>
              </a:solidFill>
              <a:latin typeface="Monomakh Unicode" pitchFamily="18" charset="0"/>
            </a:endParaRPr>
          </a:p>
          <a:p>
            <a:pPr>
              <a:lnSpc>
                <a:spcPts val="6025"/>
              </a:lnSpc>
            </a:pPr>
            <a:endParaRPr lang="ru-RU" sz="2800" dirty="0">
              <a:solidFill>
                <a:schemeClr val="bg1"/>
              </a:solidFill>
              <a:latin typeface="Monomakh Unicode" pitchFamily="18" charset="0"/>
            </a:endParaRPr>
          </a:p>
          <a:p>
            <a:pPr>
              <a:lnSpc>
                <a:spcPts val="6025"/>
              </a:lnSpc>
            </a:pPr>
            <a:endParaRPr lang="en-US" sz="2800" dirty="0">
              <a:solidFill>
                <a:schemeClr val="bg1"/>
              </a:solidFill>
              <a:latin typeface="Roboto Condensed" charset="0"/>
            </a:endParaRPr>
          </a:p>
        </p:txBody>
      </p:sp>
      <p:sp>
        <p:nvSpPr>
          <p:cNvPr id="5128" name="Freeform 8"/>
          <p:cNvSpPr>
            <a:spLocks/>
          </p:cNvSpPr>
          <p:nvPr/>
        </p:nvSpPr>
        <p:spPr bwMode="auto">
          <a:xfrm rot="-1025550">
            <a:off x="10418763" y="6742113"/>
            <a:ext cx="8777287" cy="3252787"/>
          </a:xfrm>
          <a:custGeom>
            <a:avLst/>
            <a:gdLst>
              <a:gd name="T0" fmla="*/ 0 w 10320531"/>
              <a:gd name="T1" fmla="*/ 0 h 3328371"/>
              <a:gd name="T2" fmla="*/ 10320531 w 10320531"/>
              <a:gd name="T3" fmla="*/ 0 h 3328371"/>
              <a:gd name="T4" fmla="*/ 10320531 w 10320531"/>
              <a:gd name="T5" fmla="*/ 3328371 h 3328371"/>
              <a:gd name="T6" fmla="*/ 0 w 10320531"/>
              <a:gd name="T7" fmla="*/ 3328371 h 3328371"/>
              <a:gd name="T8" fmla="*/ 0 w 10320531"/>
              <a:gd name="T9" fmla="*/ 0 h 33283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320531"/>
              <a:gd name="T16" fmla="*/ 0 h 3328371"/>
              <a:gd name="T17" fmla="*/ 10320531 w 10320531"/>
              <a:gd name="T18" fmla="*/ 3328371 h 33283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9" name="Freeform 9"/>
          <p:cNvSpPr>
            <a:spLocks/>
          </p:cNvSpPr>
          <p:nvPr/>
        </p:nvSpPr>
        <p:spPr bwMode="auto">
          <a:xfrm rot="670026" flipV="1">
            <a:off x="10523538" y="-790575"/>
            <a:ext cx="9080500" cy="3328988"/>
          </a:xfrm>
          <a:custGeom>
            <a:avLst/>
            <a:gdLst>
              <a:gd name="T0" fmla="*/ 0 w 10320531"/>
              <a:gd name="T1" fmla="*/ 3328372 h 3328371"/>
              <a:gd name="T2" fmla="*/ 10320530 w 10320531"/>
              <a:gd name="T3" fmla="*/ 3328372 h 3328371"/>
              <a:gd name="T4" fmla="*/ 10320530 w 10320531"/>
              <a:gd name="T5" fmla="*/ 0 h 3328371"/>
              <a:gd name="T6" fmla="*/ 0 w 10320531"/>
              <a:gd name="T7" fmla="*/ 0 h 3328371"/>
              <a:gd name="T8" fmla="*/ 0 w 10320531"/>
              <a:gd name="T9" fmla="*/ 3328372 h 33283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320531"/>
              <a:gd name="T16" fmla="*/ 0 h 3328371"/>
              <a:gd name="T17" fmla="*/ 10320531 w 10320531"/>
              <a:gd name="T18" fmla="*/ 3328371 h 33283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130" name="Group 10"/>
          <p:cNvGrpSpPr>
            <a:grpSpLocks/>
          </p:cNvGrpSpPr>
          <p:nvPr/>
        </p:nvGrpSpPr>
        <p:grpSpPr bwMode="auto">
          <a:xfrm>
            <a:off x="831850" y="8807450"/>
            <a:ext cx="215900" cy="215900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 cstate="print"/>
              <a:stretch>
                <a:fillRect l="-39685" r="-39685"/>
              </a:stretch>
            </a:blipFill>
          </p:spPr>
        </p:sp>
      </p:grpSp>
      <p:grpSp>
        <p:nvGrpSpPr>
          <p:cNvPr id="5131" name="Group 12"/>
          <p:cNvGrpSpPr>
            <a:grpSpLocks/>
          </p:cNvGrpSpPr>
          <p:nvPr/>
        </p:nvGrpSpPr>
        <p:grpSpPr bwMode="auto">
          <a:xfrm>
            <a:off x="831850" y="9150350"/>
            <a:ext cx="215900" cy="215900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 cstate="print"/>
              <a:stretch>
                <a:fillRect l="-39685" r="-39685"/>
              </a:stretch>
            </a:blipFill>
          </p:spPr>
        </p:sp>
      </p:grpSp>
      <p:grpSp>
        <p:nvGrpSpPr>
          <p:cNvPr id="5132" name="Group 14"/>
          <p:cNvGrpSpPr>
            <a:grpSpLocks/>
          </p:cNvGrpSpPr>
          <p:nvPr/>
        </p:nvGrpSpPr>
        <p:grpSpPr bwMode="auto">
          <a:xfrm>
            <a:off x="831850" y="9505950"/>
            <a:ext cx="215900" cy="215900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 cstate="print"/>
              <a:stretch>
                <a:fillRect l="-52902" r="-26469"/>
              </a:stretch>
            </a:blipFill>
          </p:spPr>
        </p:sp>
      </p:grpSp>
      <p:sp>
        <p:nvSpPr>
          <p:cNvPr id="5133" name="Текстовое поле 18"/>
          <p:cNvSpPr txBox="1">
            <a:spLocks noChangeArrowheads="1"/>
          </p:cNvSpPr>
          <p:nvPr/>
        </p:nvSpPr>
        <p:spPr bwMode="auto">
          <a:xfrm>
            <a:off x="1701800" y="3883025"/>
            <a:ext cx="828040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38888" b="-38888"/>
            </a:stretch>
          </a:blipFill>
        </p:spPr>
      </p:sp>
      <p:grpSp>
        <p:nvGrpSpPr>
          <p:cNvPr id="6149" name="Group 3"/>
          <p:cNvGrpSpPr>
            <a:grpSpLocks/>
          </p:cNvGrpSpPr>
          <p:nvPr/>
        </p:nvGrpSpPr>
        <p:grpSpPr bwMode="auto">
          <a:xfrm>
            <a:off x="885825" y="9525"/>
            <a:ext cx="107950" cy="8561388"/>
            <a:chOff x="0" y="0"/>
            <a:chExt cx="144039" cy="11415057"/>
          </a:xfrm>
        </p:grpSpPr>
        <p:pic>
          <p:nvPicPr>
            <p:cNvPr id="6168" name="Picture 4"/>
            <p:cNvPicPr>
              <a:picLocks noChangeAspect="1"/>
            </p:cNvPicPr>
            <p:nvPr/>
          </p:nvPicPr>
          <p:blipFill>
            <a:blip r:embed="rId3" cstate="print"/>
            <a:srcRect l="71196" r="28101"/>
            <a:stretch>
              <a:fillRect/>
            </a:stretch>
          </p:blipFill>
          <p:spPr bwMode="auto">
            <a:xfrm>
              <a:off x="0" y="0"/>
              <a:ext cx="144039" cy="11415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50" name="Group 5"/>
          <p:cNvGrpSpPr>
            <a:grpSpLocks/>
          </p:cNvGrpSpPr>
          <p:nvPr/>
        </p:nvGrpSpPr>
        <p:grpSpPr bwMode="auto">
          <a:xfrm>
            <a:off x="10653713" y="1257300"/>
            <a:ext cx="7658100" cy="7658100"/>
            <a:chOff x="0" y="0"/>
            <a:chExt cx="6350000" cy="6349975"/>
          </a:xfrm>
        </p:grpSpPr>
        <p:sp>
          <p:nvSpPr>
            <p:cNvPr id="6167" name="Freeform 6"/>
            <p:cNvSpPr>
              <a:spLocks/>
            </p:cNvSpPr>
            <p:nvPr/>
          </p:nvSpPr>
          <p:spPr bwMode="auto">
            <a:xfrm>
              <a:off x="0" y="0"/>
              <a:ext cx="6350000" cy="6349975"/>
            </a:xfrm>
            <a:custGeom>
              <a:avLst/>
              <a:gdLst>
                <a:gd name="T0" fmla="*/ 6350000 w 6350000"/>
                <a:gd name="T1" fmla="*/ 3175025 h 6349975"/>
                <a:gd name="T2" fmla="*/ 3175000 w 6350000"/>
                <a:gd name="T3" fmla="*/ 6349975 h 6349975"/>
                <a:gd name="T4" fmla="*/ 0 w 6350000"/>
                <a:gd name="T5" fmla="*/ 3175025 h 6349975"/>
                <a:gd name="T6" fmla="*/ 3175000 w 6350000"/>
                <a:gd name="T7" fmla="*/ 0 h 6349975"/>
                <a:gd name="T8" fmla="*/ 6350000 w 6350000"/>
                <a:gd name="T9" fmla="*/ 3175025 h 63499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50000"/>
                <a:gd name="T16" fmla="*/ 0 h 6349975"/>
                <a:gd name="T17" fmla="*/ 6350000 w 6350000"/>
                <a:gd name="T18" fmla="*/ 6349975 h 63499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1376363" y="636588"/>
            <a:ext cx="102616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5075"/>
              </a:lnSpc>
            </a:pPr>
            <a:endParaRPr lang="ru-RU" sz="3000" dirty="0">
              <a:solidFill>
                <a:schemeClr val="bg1"/>
              </a:solidFill>
              <a:latin typeface="Roboto Condensed" charset="0"/>
            </a:endParaRPr>
          </a:p>
          <a:p>
            <a:pPr>
              <a:lnSpc>
                <a:spcPts val="5075"/>
              </a:lnSpc>
            </a:pPr>
            <a:endParaRPr lang="ru-RU" sz="3000" dirty="0">
              <a:solidFill>
                <a:schemeClr val="bg1"/>
              </a:solidFill>
              <a:latin typeface="Roboto Condensed" charset="0"/>
            </a:endParaRPr>
          </a:p>
          <a:p>
            <a:pPr>
              <a:lnSpc>
                <a:spcPts val="5075"/>
              </a:lnSpc>
            </a:pPr>
            <a:endParaRPr lang="ru-RU" sz="3000" dirty="0">
              <a:solidFill>
                <a:schemeClr val="bg1"/>
              </a:solidFill>
              <a:latin typeface="Roboto Condensed" charset="0"/>
            </a:endParaRPr>
          </a:p>
          <a:p>
            <a:pPr>
              <a:lnSpc>
                <a:spcPts val="5075"/>
              </a:lnSpc>
            </a:pPr>
            <a:r>
              <a:rPr lang="ru-RU" sz="3600" dirty="0">
                <a:solidFill>
                  <a:schemeClr val="bg1"/>
                </a:solidFill>
                <a:latin typeface="Monomakh Unicode" pitchFamily="18" charset="0"/>
              </a:rPr>
              <a:t>Участники –170 человек</a:t>
            </a:r>
          </a:p>
          <a:p>
            <a:pPr>
              <a:lnSpc>
                <a:spcPts val="5075"/>
              </a:lnSpc>
            </a:pPr>
            <a:r>
              <a:rPr lang="ru-RU" sz="3600" dirty="0">
                <a:solidFill>
                  <a:schemeClr val="bg1"/>
                </a:solidFill>
                <a:latin typeface="Monomakh Unicode" pitchFamily="18" charset="0"/>
              </a:rPr>
              <a:t>Зрители – 450 человек</a:t>
            </a:r>
          </a:p>
          <a:p>
            <a:pPr>
              <a:lnSpc>
                <a:spcPts val="5075"/>
              </a:lnSpc>
            </a:pPr>
            <a:r>
              <a:rPr lang="ru-RU" sz="3600" dirty="0">
                <a:solidFill>
                  <a:schemeClr val="bg1"/>
                </a:solidFill>
                <a:latin typeface="Monomakh Unicode" pitchFamily="18" charset="0"/>
              </a:rPr>
              <a:t>Авторские </a:t>
            </a:r>
            <a:r>
              <a:rPr lang="ru-RU" sz="3600" dirty="0" smtClean="0">
                <a:solidFill>
                  <a:schemeClr val="bg1"/>
                </a:solidFill>
                <a:latin typeface="Monomakh Unicode" pitchFamily="18" charset="0"/>
              </a:rPr>
              <a:t>интерпретации </a:t>
            </a:r>
            <a:r>
              <a:rPr lang="ru-RU" sz="3600" dirty="0">
                <a:solidFill>
                  <a:schemeClr val="bg1"/>
                </a:solidFill>
                <a:latin typeface="Monomakh Unicode" pitchFamily="18" charset="0"/>
              </a:rPr>
              <a:t>фольклорных песен Курской области – 5</a:t>
            </a:r>
          </a:p>
          <a:p>
            <a:pPr>
              <a:lnSpc>
                <a:spcPts val="5075"/>
              </a:lnSpc>
            </a:pPr>
            <a:r>
              <a:rPr lang="ru-RU" sz="3600" dirty="0">
                <a:solidFill>
                  <a:schemeClr val="bg1"/>
                </a:solidFill>
                <a:latin typeface="Monomakh Unicode" pitchFamily="18" charset="0"/>
              </a:rPr>
              <a:t>Количество публикаций в интернете- 30 </a:t>
            </a:r>
          </a:p>
          <a:p>
            <a:pPr>
              <a:lnSpc>
                <a:spcPts val="5075"/>
              </a:lnSpc>
            </a:pPr>
            <a:r>
              <a:rPr lang="ru-RU" sz="3600" dirty="0">
                <a:solidFill>
                  <a:schemeClr val="bg1"/>
                </a:solidFill>
                <a:latin typeface="Monomakh Unicode" pitchFamily="18" charset="0"/>
              </a:rPr>
              <a:t>Число прослушиваний стилизованных Курских фольклорных песен на сервисе «</a:t>
            </a:r>
            <a:r>
              <a:rPr lang="ru-RU" sz="3600" dirty="0" err="1">
                <a:solidFill>
                  <a:schemeClr val="bg1"/>
                </a:solidFill>
                <a:latin typeface="Monomakh Unicode" pitchFamily="18" charset="0"/>
              </a:rPr>
              <a:t>Яндекс</a:t>
            </a:r>
            <a:r>
              <a:rPr lang="ru-RU" sz="3600" dirty="0">
                <a:solidFill>
                  <a:schemeClr val="bg1"/>
                </a:solidFill>
                <a:latin typeface="Monomakh Unicode" pitchFamily="18" charset="0"/>
              </a:rPr>
              <a:t>. Музыка» - 1500</a:t>
            </a:r>
          </a:p>
          <a:p>
            <a:pPr>
              <a:lnSpc>
                <a:spcPts val="5075"/>
              </a:lnSpc>
            </a:pPr>
            <a:r>
              <a:rPr lang="ru-RU" sz="3600" dirty="0">
                <a:solidFill>
                  <a:schemeClr val="bg1"/>
                </a:solidFill>
                <a:latin typeface="Roboto Condensed" charset="0"/>
              </a:rPr>
              <a:t> </a:t>
            </a:r>
            <a:endParaRPr lang="en-US" sz="3600" dirty="0">
              <a:solidFill>
                <a:schemeClr val="bg1"/>
              </a:solidFill>
              <a:latin typeface="Roboto Condensed" charset="0"/>
            </a:endParaRPr>
          </a:p>
        </p:txBody>
      </p:sp>
      <p:sp>
        <p:nvSpPr>
          <p:cNvPr id="6152" name="Freeform 8"/>
          <p:cNvSpPr>
            <a:spLocks/>
          </p:cNvSpPr>
          <p:nvPr/>
        </p:nvSpPr>
        <p:spPr bwMode="auto">
          <a:xfrm rot="-1025550">
            <a:off x="10266363" y="7343775"/>
            <a:ext cx="8777287" cy="3252788"/>
          </a:xfrm>
          <a:custGeom>
            <a:avLst/>
            <a:gdLst>
              <a:gd name="T0" fmla="*/ 0 w 10320531"/>
              <a:gd name="T1" fmla="*/ 0 h 3328371"/>
              <a:gd name="T2" fmla="*/ 10320531 w 10320531"/>
              <a:gd name="T3" fmla="*/ 0 h 3328371"/>
              <a:gd name="T4" fmla="*/ 10320531 w 10320531"/>
              <a:gd name="T5" fmla="*/ 3328371 h 3328371"/>
              <a:gd name="T6" fmla="*/ 0 w 10320531"/>
              <a:gd name="T7" fmla="*/ 3328371 h 3328371"/>
              <a:gd name="T8" fmla="*/ 0 w 10320531"/>
              <a:gd name="T9" fmla="*/ 0 h 33283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320531"/>
              <a:gd name="T16" fmla="*/ 0 h 3328371"/>
              <a:gd name="T17" fmla="*/ 10320531 w 10320531"/>
              <a:gd name="T18" fmla="*/ 3328371 h 33283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3" name="Freeform 9"/>
          <p:cNvSpPr>
            <a:spLocks/>
          </p:cNvSpPr>
          <p:nvPr/>
        </p:nvSpPr>
        <p:spPr bwMode="auto">
          <a:xfrm rot="670026" flipV="1">
            <a:off x="9491663" y="-104775"/>
            <a:ext cx="9080500" cy="3328988"/>
          </a:xfrm>
          <a:custGeom>
            <a:avLst/>
            <a:gdLst>
              <a:gd name="T0" fmla="*/ 0 w 10320531"/>
              <a:gd name="T1" fmla="*/ 3328372 h 3328371"/>
              <a:gd name="T2" fmla="*/ 10320530 w 10320531"/>
              <a:gd name="T3" fmla="*/ 3328372 h 3328371"/>
              <a:gd name="T4" fmla="*/ 10320530 w 10320531"/>
              <a:gd name="T5" fmla="*/ 0 h 3328371"/>
              <a:gd name="T6" fmla="*/ 0 w 10320531"/>
              <a:gd name="T7" fmla="*/ 0 h 3328371"/>
              <a:gd name="T8" fmla="*/ 0 w 10320531"/>
              <a:gd name="T9" fmla="*/ 3328372 h 33283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320531"/>
              <a:gd name="T16" fmla="*/ 0 h 3328371"/>
              <a:gd name="T17" fmla="*/ 10320531 w 10320531"/>
              <a:gd name="T18" fmla="*/ 3328371 h 33283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154" name="Group 10"/>
          <p:cNvGrpSpPr>
            <a:grpSpLocks/>
          </p:cNvGrpSpPr>
          <p:nvPr/>
        </p:nvGrpSpPr>
        <p:grpSpPr bwMode="auto">
          <a:xfrm>
            <a:off x="831850" y="8807450"/>
            <a:ext cx="215900" cy="215900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 cstate="print"/>
              <a:stretch>
                <a:fillRect l="-39685" r="-39685"/>
              </a:stretch>
            </a:blipFill>
          </p:spPr>
        </p:sp>
      </p:grpSp>
      <p:grpSp>
        <p:nvGrpSpPr>
          <p:cNvPr id="6155" name="Group 12"/>
          <p:cNvGrpSpPr>
            <a:grpSpLocks/>
          </p:cNvGrpSpPr>
          <p:nvPr/>
        </p:nvGrpSpPr>
        <p:grpSpPr bwMode="auto">
          <a:xfrm>
            <a:off x="831850" y="9150350"/>
            <a:ext cx="215900" cy="215900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 cstate="print"/>
              <a:stretch>
                <a:fillRect l="-39685" r="-39685"/>
              </a:stretch>
            </a:blipFill>
          </p:spPr>
        </p:sp>
      </p:grpSp>
      <p:grpSp>
        <p:nvGrpSpPr>
          <p:cNvPr id="6156" name="Group 14"/>
          <p:cNvGrpSpPr>
            <a:grpSpLocks/>
          </p:cNvGrpSpPr>
          <p:nvPr/>
        </p:nvGrpSpPr>
        <p:grpSpPr bwMode="auto">
          <a:xfrm>
            <a:off x="831850" y="9505950"/>
            <a:ext cx="215900" cy="215900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 cstate="print"/>
              <a:stretch>
                <a:fillRect l="-52902" r="-26469"/>
              </a:stretch>
            </a:blipFill>
          </p:spPr>
        </p:sp>
      </p:grpSp>
      <p:sp>
        <p:nvSpPr>
          <p:cNvPr id="6157" name="Текстовое поле 18"/>
          <p:cNvSpPr txBox="1">
            <a:spLocks noChangeArrowheads="1"/>
          </p:cNvSpPr>
          <p:nvPr/>
        </p:nvSpPr>
        <p:spPr bwMode="auto">
          <a:xfrm>
            <a:off x="1701800" y="3883025"/>
            <a:ext cx="828040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38888" b="-38888"/>
            </a:stretch>
          </a:blipFill>
        </p:spPr>
      </p:sp>
      <p:grpSp>
        <p:nvGrpSpPr>
          <p:cNvPr id="7173" name="Group 3"/>
          <p:cNvGrpSpPr>
            <a:grpSpLocks/>
          </p:cNvGrpSpPr>
          <p:nvPr/>
        </p:nvGrpSpPr>
        <p:grpSpPr bwMode="auto">
          <a:xfrm>
            <a:off x="885825" y="9525"/>
            <a:ext cx="107950" cy="8561388"/>
            <a:chOff x="0" y="0"/>
            <a:chExt cx="144039" cy="11415057"/>
          </a:xfrm>
        </p:grpSpPr>
        <p:pic>
          <p:nvPicPr>
            <p:cNvPr id="7205" name="Picture 4"/>
            <p:cNvPicPr>
              <a:picLocks noChangeAspect="1"/>
            </p:cNvPicPr>
            <p:nvPr/>
          </p:nvPicPr>
          <p:blipFill>
            <a:blip r:embed="rId3" cstate="print"/>
            <a:srcRect l="71196" r="28101"/>
            <a:stretch>
              <a:fillRect/>
            </a:stretch>
          </p:blipFill>
          <p:spPr bwMode="auto">
            <a:xfrm>
              <a:off x="0" y="0"/>
              <a:ext cx="144039" cy="11415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174" name="Group 5"/>
          <p:cNvGrpSpPr>
            <a:grpSpLocks/>
          </p:cNvGrpSpPr>
          <p:nvPr/>
        </p:nvGrpSpPr>
        <p:grpSpPr bwMode="auto">
          <a:xfrm>
            <a:off x="831850" y="8807450"/>
            <a:ext cx="215900" cy="215900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39685" r="-39685"/>
              </a:stretch>
            </a:blipFill>
          </p:spPr>
        </p:sp>
      </p:grpSp>
      <p:grpSp>
        <p:nvGrpSpPr>
          <p:cNvPr id="7175" name="Group 7"/>
          <p:cNvGrpSpPr>
            <a:grpSpLocks/>
          </p:cNvGrpSpPr>
          <p:nvPr/>
        </p:nvGrpSpPr>
        <p:grpSpPr bwMode="auto">
          <a:xfrm>
            <a:off x="831850" y="9150350"/>
            <a:ext cx="215900" cy="215900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39685" r="-39685"/>
              </a:stretch>
            </a:blipFill>
          </p:spPr>
        </p:sp>
      </p:grpSp>
      <p:grpSp>
        <p:nvGrpSpPr>
          <p:cNvPr id="7176" name="Group 9"/>
          <p:cNvGrpSpPr>
            <a:grpSpLocks/>
          </p:cNvGrpSpPr>
          <p:nvPr/>
        </p:nvGrpSpPr>
        <p:grpSpPr bwMode="auto">
          <a:xfrm>
            <a:off x="831850" y="9505950"/>
            <a:ext cx="215900" cy="215900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52902" r="-26469"/>
              </a:stretch>
            </a:blipFill>
          </p:spPr>
        </p:sp>
      </p:grpSp>
      <p:grpSp>
        <p:nvGrpSpPr>
          <p:cNvPr id="7177" name="Group 11"/>
          <p:cNvGrpSpPr>
            <a:grpSpLocks/>
          </p:cNvGrpSpPr>
          <p:nvPr/>
        </p:nvGrpSpPr>
        <p:grpSpPr bwMode="auto">
          <a:xfrm rot="10800000">
            <a:off x="17313275" y="1731963"/>
            <a:ext cx="107950" cy="8561387"/>
            <a:chOff x="0" y="0"/>
            <a:chExt cx="144039" cy="11415057"/>
          </a:xfrm>
        </p:grpSpPr>
        <p:pic>
          <p:nvPicPr>
            <p:cNvPr id="7195" name="Picture 12"/>
            <p:cNvPicPr>
              <a:picLocks noChangeAspect="1"/>
            </p:cNvPicPr>
            <p:nvPr/>
          </p:nvPicPr>
          <p:blipFill>
            <a:blip r:embed="rId3" cstate="print"/>
            <a:srcRect l="71196" r="28101"/>
            <a:stretch>
              <a:fillRect/>
            </a:stretch>
          </p:blipFill>
          <p:spPr bwMode="auto">
            <a:xfrm>
              <a:off x="0" y="0"/>
              <a:ext cx="144039" cy="11415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178" name="Group 13"/>
          <p:cNvGrpSpPr>
            <a:grpSpLocks/>
          </p:cNvGrpSpPr>
          <p:nvPr/>
        </p:nvGrpSpPr>
        <p:grpSpPr bwMode="auto">
          <a:xfrm rot="10800000">
            <a:off x="17259300" y="1279525"/>
            <a:ext cx="215900" cy="215900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39685" r="-39685"/>
              </a:stretch>
            </a:blipFill>
          </p:spPr>
        </p:sp>
      </p:grpSp>
      <p:grpSp>
        <p:nvGrpSpPr>
          <p:cNvPr id="7179" name="Group 15"/>
          <p:cNvGrpSpPr>
            <a:grpSpLocks/>
          </p:cNvGrpSpPr>
          <p:nvPr/>
        </p:nvGrpSpPr>
        <p:grpSpPr bwMode="auto">
          <a:xfrm rot="10800000">
            <a:off x="17259300" y="936625"/>
            <a:ext cx="215900" cy="215900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39685" r="-39685"/>
              </a:stretch>
            </a:blipFill>
          </p:spPr>
        </p:sp>
      </p:grpSp>
      <p:grpSp>
        <p:nvGrpSpPr>
          <p:cNvPr id="7180" name="Group 17"/>
          <p:cNvGrpSpPr>
            <a:grpSpLocks/>
          </p:cNvGrpSpPr>
          <p:nvPr/>
        </p:nvGrpSpPr>
        <p:grpSpPr bwMode="auto">
          <a:xfrm rot="10800000">
            <a:off x="17259300" y="581025"/>
            <a:ext cx="215900" cy="217488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52902" r="-26469"/>
              </a:stretch>
            </a:blipFill>
          </p:spPr>
        </p:sp>
      </p:grpSp>
      <p:sp>
        <p:nvSpPr>
          <p:cNvPr id="7181" name="Freeform 20"/>
          <p:cNvSpPr>
            <a:spLocks/>
          </p:cNvSpPr>
          <p:nvPr/>
        </p:nvSpPr>
        <p:spPr bwMode="auto">
          <a:xfrm>
            <a:off x="12303125" y="5295900"/>
            <a:ext cx="11969750" cy="3860800"/>
          </a:xfrm>
          <a:custGeom>
            <a:avLst/>
            <a:gdLst>
              <a:gd name="T0" fmla="*/ 0 w 11969556"/>
              <a:gd name="T1" fmla="*/ 0 h 3860182"/>
              <a:gd name="T2" fmla="*/ 11969556 w 11969556"/>
              <a:gd name="T3" fmla="*/ 0 h 3860182"/>
              <a:gd name="T4" fmla="*/ 11969556 w 11969556"/>
              <a:gd name="T5" fmla="*/ 3860182 h 3860182"/>
              <a:gd name="T6" fmla="*/ 0 w 11969556"/>
              <a:gd name="T7" fmla="*/ 3860182 h 3860182"/>
              <a:gd name="T8" fmla="*/ 0 w 11969556"/>
              <a:gd name="T9" fmla="*/ 0 h 3860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969556"/>
              <a:gd name="T16" fmla="*/ 0 h 3860182"/>
              <a:gd name="T17" fmla="*/ 11969556 w 11969556"/>
              <a:gd name="T18" fmla="*/ 3860182 h 3860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969556" h="3860182">
                <a:moveTo>
                  <a:pt x="0" y="0"/>
                </a:moveTo>
                <a:lnTo>
                  <a:pt x="11969556" y="0"/>
                </a:lnTo>
                <a:lnTo>
                  <a:pt x="11969556" y="3860182"/>
                </a:lnTo>
                <a:lnTo>
                  <a:pt x="0" y="386018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2" name="Freeform 21"/>
          <p:cNvSpPr>
            <a:spLocks/>
          </p:cNvSpPr>
          <p:nvPr/>
        </p:nvSpPr>
        <p:spPr bwMode="auto">
          <a:xfrm rot="-1141717" flipH="1" flipV="1">
            <a:off x="-1581150" y="-1265238"/>
            <a:ext cx="9847263" cy="3175001"/>
          </a:xfrm>
          <a:custGeom>
            <a:avLst/>
            <a:gdLst>
              <a:gd name="T0" fmla="*/ 9845798 w 9845798"/>
              <a:gd name="T1" fmla="*/ 3175269 h 3175270"/>
              <a:gd name="T2" fmla="*/ 0 w 9845798"/>
              <a:gd name="T3" fmla="*/ 3175269 h 3175270"/>
              <a:gd name="T4" fmla="*/ 0 w 9845798"/>
              <a:gd name="T5" fmla="*/ 0 h 3175270"/>
              <a:gd name="T6" fmla="*/ 9845798 w 9845798"/>
              <a:gd name="T7" fmla="*/ 0 h 3175270"/>
              <a:gd name="T8" fmla="*/ 9845798 w 9845798"/>
              <a:gd name="T9" fmla="*/ 3175269 h 31752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45798"/>
              <a:gd name="T16" fmla="*/ 0 h 3175270"/>
              <a:gd name="T17" fmla="*/ 9845798 w 9845798"/>
              <a:gd name="T18" fmla="*/ 3175270 h 31752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45798" h="3175270">
                <a:moveTo>
                  <a:pt x="9845798" y="3175269"/>
                </a:moveTo>
                <a:lnTo>
                  <a:pt x="0" y="3175269"/>
                </a:lnTo>
                <a:lnTo>
                  <a:pt x="0" y="0"/>
                </a:lnTo>
                <a:lnTo>
                  <a:pt x="9845798" y="0"/>
                </a:lnTo>
                <a:lnTo>
                  <a:pt x="9845798" y="3175269"/>
                </a:ln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3" name="Freeform 22"/>
          <p:cNvSpPr>
            <a:spLocks/>
          </p:cNvSpPr>
          <p:nvPr/>
        </p:nvSpPr>
        <p:spPr bwMode="auto">
          <a:xfrm rot="1157599">
            <a:off x="9404350" y="355600"/>
            <a:ext cx="10001250" cy="3225800"/>
          </a:xfrm>
          <a:custGeom>
            <a:avLst/>
            <a:gdLst>
              <a:gd name="T0" fmla="*/ 0 w 10001656"/>
              <a:gd name="T1" fmla="*/ 0 h 3225534"/>
              <a:gd name="T2" fmla="*/ 10001656 w 10001656"/>
              <a:gd name="T3" fmla="*/ 0 h 3225534"/>
              <a:gd name="T4" fmla="*/ 10001656 w 10001656"/>
              <a:gd name="T5" fmla="*/ 3225534 h 3225534"/>
              <a:gd name="T6" fmla="*/ 0 w 10001656"/>
              <a:gd name="T7" fmla="*/ 3225534 h 3225534"/>
              <a:gd name="T8" fmla="*/ 0 w 10001656"/>
              <a:gd name="T9" fmla="*/ 0 h 3225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1656"/>
              <a:gd name="T16" fmla="*/ 0 h 3225534"/>
              <a:gd name="T17" fmla="*/ 10001656 w 10001656"/>
              <a:gd name="T18" fmla="*/ 3225534 h 3225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1656" h="3225534">
                <a:moveTo>
                  <a:pt x="0" y="0"/>
                </a:moveTo>
                <a:lnTo>
                  <a:pt x="10001656" y="0"/>
                </a:lnTo>
                <a:lnTo>
                  <a:pt x="10001656" y="3225534"/>
                </a:lnTo>
                <a:lnTo>
                  <a:pt x="0" y="322553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4" name="Текстовое поле 22"/>
          <p:cNvSpPr txBox="1">
            <a:spLocks noChangeArrowheads="1"/>
          </p:cNvSpPr>
          <p:nvPr/>
        </p:nvSpPr>
        <p:spPr bwMode="auto">
          <a:xfrm>
            <a:off x="1651000" y="4029075"/>
            <a:ext cx="10671175" cy="499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en-US">
              <a:latin typeface="Calibri" pitchFamily="34" charset="0"/>
            </a:endParaRPr>
          </a:p>
        </p:txBody>
      </p:sp>
      <p:sp>
        <p:nvSpPr>
          <p:cNvPr id="7185" name="TextBox 7"/>
          <p:cNvSpPr txBox="1">
            <a:spLocks noChangeArrowheads="1"/>
          </p:cNvSpPr>
          <p:nvPr/>
        </p:nvSpPr>
        <p:spPr bwMode="auto">
          <a:xfrm>
            <a:off x="2743200" y="1866900"/>
            <a:ext cx="10315575" cy="654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5075"/>
              </a:lnSpc>
            </a:pPr>
            <a:r>
              <a:rPr lang="ru-RU" sz="3200" dirty="0" smtClean="0">
                <a:solidFill>
                  <a:schemeClr val="bg1"/>
                </a:solidFill>
                <a:latin typeface="Monomakh Unicode" pitchFamily="18" charset="0"/>
                <a:ea typeface="Monomakh Unicode" pitchFamily="18" charset="0"/>
                <a:cs typeface="Monomakh Unicode" pitchFamily="18" charset="0"/>
              </a:rPr>
              <a:t>Изначально основной задачей театрализованного концерта было изменить отношение  молодого поколения  </a:t>
            </a:r>
            <a:r>
              <a:rPr lang="ru-RU" sz="3200" dirty="0">
                <a:solidFill>
                  <a:schemeClr val="bg1"/>
                </a:solidFill>
                <a:latin typeface="Monomakh Unicode" pitchFamily="18" charset="0"/>
                <a:ea typeface="Monomakh Unicode" pitchFamily="18" charset="0"/>
                <a:cs typeface="Monomakh Unicode" pitchFamily="18" charset="0"/>
              </a:rPr>
              <a:t>к </a:t>
            </a:r>
            <a:r>
              <a:rPr lang="ru-RU" sz="3200" dirty="0" smtClean="0">
                <a:solidFill>
                  <a:schemeClr val="bg1"/>
                </a:solidFill>
                <a:latin typeface="Monomakh Unicode" pitchFamily="18" charset="0"/>
                <a:ea typeface="Monomakh Unicode" pitchFamily="18" charset="0"/>
                <a:cs typeface="Monomakh Unicode" pitchFamily="18" charset="0"/>
              </a:rPr>
              <a:t>традиционной русской культуре, </a:t>
            </a:r>
            <a:r>
              <a:rPr lang="ru-RU" sz="3200" dirty="0">
                <a:solidFill>
                  <a:schemeClr val="bg1"/>
                </a:solidFill>
                <a:latin typeface="Monomakh Unicode" pitchFamily="18" charset="0"/>
                <a:ea typeface="Monomakh Unicode" pitchFamily="18" charset="0"/>
                <a:cs typeface="Monomakh Unicode" pitchFamily="18" charset="0"/>
              </a:rPr>
              <a:t>показать, </a:t>
            </a:r>
            <a:r>
              <a:rPr lang="ru-RU" sz="3200" dirty="0" smtClean="0">
                <a:solidFill>
                  <a:schemeClr val="bg1"/>
                </a:solidFill>
                <a:latin typeface="Monomakh Unicode" pitchFamily="18" charset="0"/>
                <a:ea typeface="Monomakh Unicode" pitchFamily="18" charset="0"/>
                <a:cs typeface="Monomakh Unicode" pitchFamily="18" charset="0"/>
              </a:rPr>
              <a:t>что она тоже может </a:t>
            </a:r>
            <a:r>
              <a:rPr lang="ru-RU" sz="3200" dirty="0">
                <a:solidFill>
                  <a:schemeClr val="bg1"/>
                </a:solidFill>
                <a:latin typeface="Monomakh Unicode" pitchFamily="18" charset="0"/>
                <a:ea typeface="Monomakh Unicode" pitchFamily="18" charset="0"/>
                <a:cs typeface="Monomakh Unicode" pitchFamily="18" charset="0"/>
              </a:rPr>
              <a:t>быть </a:t>
            </a:r>
            <a:r>
              <a:rPr lang="ru-RU" sz="3200" dirty="0" smtClean="0">
                <a:solidFill>
                  <a:schemeClr val="bg1"/>
                </a:solidFill>
                <a:latin typeface="Monomakh Unicode" pitchFamily="18" charset="0"/>
                <a:ea typeface="Monomakh Unicode" pitchFamily="18" charset="0"/>
                <a:cs typeface="Monomakh Unicode" pitchFamily="18" charset="0"/>
              </a:rPr>
              <a:t>стильной </a:t>
            </a:r>
            <a:r>
              <a:rPr lang="ru-RU" sz="3200" dirty="0">
                <a:solidFill>
                  <a:schemeClr val="bg1"/>
                </a:solidFill>
                <a:latin typeface="Monomakh Unicode" pitchFamily="18" charset="0"/>
                <a:ea typeface="Monomakh Unicode" pitchFamily="18" charset="0"/>
                <a:cs typeface="Monomakh Unicode" pitchFamily="18" charset="0"/>
              </a:rPr>
              <a:t>и </a:t>
            </a:r>
            <a:r>
              <a:rPr lang="ru-RU" sz="3200" dirty="0" smtClean="0">
                <a:solidFill>
                  <a:schemeClr val="bg1"/>
                </a:solidFill>
                <a:latin typeface="Monomakh Unicode" pitchFamily="18" charset="0"/>
                <a:ea typeface="Monomakh Unicode" pitchFamily="18" charset="0"/>
                <a:cs typeface="Monomakh Unicode" pitchFamily="18" charset="0"/>
              </a:rPr>
              <a:t>современной. </a:t>
            </a:r>
            <a:r>
              <a:rPr lang="ru-RU" sz="3200" dirty="0">
                <a:solidFill>
                  <a:schemeClr val="bg1"/>
                </a:solidFill>
                <a:latin typeface="Monomakh Unicode" pitchFamily="18" charset="0"/>
                <a:ea typeface="Monomakh Unicode" pitchFamily="18" charset="0"/>
                <a:cs typeface="Monomakh Unicode" pitchFamily="18" charset="0"/>
              </a:rPr>
              <a:t>Но в финале </a:t>
            </a:r>
            <a:r>
              <a:rPr lang="ru-RU" sz="3200" dirty="0" smtClean="0">
                <a:solidFill>
                  <a:schemeClr val="bg1"/>
                </a:solidFill>
                <a:latin typeface="Monomakh Unicode" pitchFamily="18" charset="0"/>
                <a:ea typeface="Monomakh Unicode" pitchFamily="18" charset="0"/>
                <a:cs typeface="Monomakh Unicode" pitchFamily="18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Monomakh Unicode" pitchFamily="18" charset="0"/>
                <a:ea typeface="Monomakh Unicode" pitchFamily="18" charset="0"/>
                <a:cs typeface="Monomakh Unicode" pitchFamily="18" charset="0"/>
              </a:rPr>
              <a:t>стало </a:t>
            </a:r>
            <a:r>
              <a:rPr lang="ru-RU" sz="3200" dirty="0" smtClean="0">
                <a:solidFill>
                  <a:schemeClr val="bg1"/>
                </a:solidFill>
                <a:latin typeface="Monomakh Unicode" pitchFamily="18" charset="0"/>
                <a:ea typeface="Monomakh Unicode" pitchFamily="18" charset="0"/>
                <a:cs typeface="Monomakh Unicode" pitchFamily="18" charset="0"/>
              </a:rPr>
              <a:t>ясно</a:t>
            </a:r>
            <a:r>
              <a:rPr lang="ru-RU" sz="3200" dirty="0">
                <a:solidFill>
                  <a:schemeClr val="bg1"/>
                </a:solidFill>
                <a:latin typeface="Monomakh Unicode" pitchFamily="18" charset="0"/>
                <a:ea typeface="Monomakh Unicode" pitchFamily="18" charset="0"/>
                <a:cs typeface="Monomakh Unicode" pitchFamily="18" charset="0"/>
              </a:rPr>
              <a:t>,</a:t>
            </a:r>
            <a:r>
              <a:rPr lang="ru-RU" sz="3200" dirty="0" smtClean="0">
                <a:solidFill>
                  <a:schemeClr val="bg1"/>
                </a:solidFill>
                <a:latin typeface="Monomakh Unicode" pitchFamily="18" charset="0"/>
                <a:ea typeface="Monomakh Unicode" pitchFamily="18" charset="0"/>
                <a:cs typeface="Monomakh Unicode" pitchFamily="18" charset="0"/>
              </a:rPr>
              <a:t> что народное </a:t>
            </a:r>
            <a:r>
              <a:rPr lang="ru-RU" sz="3200">
                <a:solidFill>
                  <a:schemeClr val="bg1"/>
                </a:solidFill>
                <a:latin typeface="Monomakh Unicode" pitchFamily="18" charset="0"/>
                <a:ea typeface="Monomakh Unicode" pitchFamily="18" charset="0"/>
                <a:cs typeface="Monomakh Unicode" pitchFamily="18" charset="0"/>
              </a:rPr>
              <a:t>не </a:t>
            </a:r>
            <a:r>
              <a:rPr lang="ru-RU" sz="3200" smtClean="0">
                <a:solidFill>
                  <a:schemeClr val="bg1"/>
                </a:solidFill>
                <a:latin typeface="Monomakh Unicode" pitchFamily="18" charset="0"/>
                <a:ea typeface="Monomakh Unicode" pitchFamily="18" charset="0"/>
                <a:cs typeface="Monomakh Unicode" pitchFamily="18" charset="0"/>
              </a:rPr>
              <a:t>просто может </a:t>
            </a:r>
            <a:r>
              <a:rPr lang="ru-RU" sz="3200" dirty="0">
                <a:solidFill>
                  <a:schemeClr val="bg1"/>
                </a:solidFill>
                <a:latin typeface="Monomakh Unicode" pitchFamily="18" charset="0"/>
                <a:ea typeface="Monomakh Unicode" pitchFamily="18" charset="0"/>
                <a:cs typeface="Monomakh Unicode" pitchFamily="18" charset="0"/>
              </a:rPr>
              <a:t>быть модным или не </a:t>
            </a:r>
            <a:r>
              <a:rPr lang="ru-RU" sz="3200" dirty="0" smtClean="0">
                <a:solidFill>
                  <a:schemeClr val="bg1"/>
                </a:solidFill>
                <a:latin typeface="Monomakh Unicode" pitchFamily="18" charset="0"/>
                <a:ea typeface="Monomakh Unicode" pitchFamily="18" charset="0"/>
                <a:cs typeface="Monomakh Unicode" pitchFamily="18" charset="0"/>
              </a:rPr>
              <a:t>модным</a:t>
            </a:r>
            <a:r>
              <a:rPr lang="ru-RU" sz="3200" smtClean="0">
                <a:solidFill>
                  <a:schemeClr val="bg1"/>
                </a:solidFill>
                <a:latin typeface="Monomakh Unicode" pitchFamily="18" charset="0"/>
                <a:ea typeface="Monomakh Unicode" pitchFamily="18" charset="0"/>
                <a:cs typeface="Monomakh Unicode" pitchFamily="18" charset="0"/>
              </a:rPr>
              <a:t>,  </a:t>
            </a:r>
            <a:r>
              <a:rPr lang="ru-RU" sz="3200" dirty="0" smtClean="0">
                <a:solidFill>
                  <a:schemeClr val="bg1"/>
                </a:solidFill>
                <a:latin typeface="Monomakh Unicode" pitchFamily="18" charset="0"/>
                <a:ea typeface="Monomakh Unicode" pitchFamily="18" charset="0"/>
                <a:cs typeface="Monomakh Unicode" pitchFamily="18" charset="0"/>
              </a:rPr>
              <a:t>это та самая  тонкая ниточка, которая связывает </a:t>
            </a:r>
            <a:r>
              <a:rPr lang="ru-RU" sz="3200" dirty="0">
                <a:solidFill>
                  <a:schemeClr val="bg1"/>
                </a:solidFill>
                <a:latin typeface="Monomakh Unicode" pitchFamily="18" charset="0"/>
                <a:ea typeface="Monomakh Unicode" pitchFamily="18" charset="0"/>
                <a:cs typeface="Monomakh Unicode" pitchFamily="18" charset="0"/>
              </a:rPr>
              <a:t>нас </a:t>
            </a:r>
            <a:r>
              <a:rPr lang="ru-RU" sz="3200" dirty="0" smtClean="0">
                <a:solidFill>
                  <a:schemeClr val="bg1"/>
                </a:solidFill>
                <a:latin typeface="Monomakh Unicode" pitchFamily="18" charset="0"/>
                <a:ea typeface="Monomakh Unicode" pitchFamily="18" charset="0"/>
                <a:cs typeface="Monomakh Unicode" pitchFamily="18" charset="0"/>
              </a:rPr>
              <a:t>через века и поколения- это наши корни, наша история, это любовь </a:t>
            </a:r>
            <a:r>
              <a:rPr lang="ru-RU" sz="3200" dirty="0">
                <a:solidFill>
                  <a:schemeClr val="bg1"/>
                </a:solidFill>
                <a:latin typeface="Monomakh Unicode" pitchFamily="18" charset="0"/>
                <a:ea typeface="Monomakh Unicode" pitchFamily="18" charset="0"/>
                <a:cs typeface="Monomakh Unicode" pitchFamily="18" charset="0"/>
              </a:rPr>
              <a:t>к Родине, к своей </a:t>
            </a:r>
            <a:r>
              <a:rPr lang="ru-RU" sz="3200" dirty="0" smtClean="0">
                <a:solidFill>
                  <a:schemeClr val="bg1"/>
                </a:solidFill>
                <a:latin typeface="Monomakh Unicode" pitchFamily="18" charset="0"/>
                <a:ea typeface="Monomakh Unicode" pitchFamily="18" charset="0"/>
                <a:cs typeface="Monomakh Unicode" pitchFamily="18" charset="0"/>
              </a:rPr>
              <a:t>культуре и </a:t>
            </a:r>
            <a:r>
              <a:rPr lang="ru-RU" sz="3200" dirty="0">
                <a:solidFill>
                  <a:schemeClr val="bg1"/>
                </a:solidFill>
                <a:latin typeface="Monomakh Unicode" pitchFamily="18" charset="0"/>
                <a:ea typeface="Monomakh Unicode" pitchFamily="18" charset="0"/>
                <a:cs typeface="Monomakh Unicode" pitchFamily="18" charset="0"/>
              </a:rPr>
              <a:t>к самому себе. </a:t>
            </a:r>
            <a:endParaRPr lang="ru-RU" sz="3200" dirty="0" smtClean="0">
              <a:solidFill>
                <a:schemeClr val="bg1"/>
              </a:solidFill>
              <a:latin typeface="Monomakh Unicode" pitchFamily="18" charset="0"/>
              <a:ea typeface="Monomakh Unicode" pitchFamily="18" charset="0"/>
              <a:cs typeface="Monomakh Unicode" pitchFamily="18" charset="0"/>
            </a:endParaRPr>
          </a:p>
          <a:p>
            <a:pPr algn="ctr">
              <a:lnSpc>
                <a:spcPts val="5075"/>
              </a:lnSpc>
            </a:pPr>
            <a:r>
              <a:rPr lang="ru-RU" sz="3200" dirty="0" smtClean="0">
                <a:solidFill>
                  <a:schemeClr val="bg1"/>
                </a:solidFill>
                <a:latin typeface="Monomakh Unicode" pitchFamily="18" charset="0"/>
                <a:ea typeface="Monomakh Unicode" pitchFamily="18" charset="0"/>
                <a:cs typeface="Monomakh Unicode" pitchFamily="18" charset="0"/>
              </a:rPr>
              <a:t>Народное- </a:t>
            </a:r>
            <a:r>
              <a:rPr lang="ru-RU" sz="3200" dirty="0">
                <a:solidFill>
                  <a:schemeClr val="bg1"/>
                </a:solidFill>
                <a:latin typeface="Monomakh Unicode" pitchFamily="18" charset="0"/>
                <a:ea typeface="Monomakh Unicode" pitchFamily="18" charset="0"/>
                <a:cs typeface="Monomakh Unicode" pitchFamily="18" charset="0"/>
              </a:rPr>
              <a:t>не модно</a:t>
            </a:r>
            <a:r>
              <a:rPr lang="ru-RU" sz="3200" dirty="0" smtClean="0">
                <a:solidFill>
                  <a:schemeClr val="bg1"/>
                </a:solidFill>
                <a:latin typeface="Monomakh Unicode" pitchFamily="18" charset="0"/>
                <a:ea typeface="Monomakh Unicode" pitchFamily="18" charset="0"/>
                <a:cs typeface="Monomakh Unicode" pitchFamily="18" charset="0"/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  <a:latin typeface="Monomakh Unicode" pitchFamily="18" charset="0"/>
                <a:ea typeface="Monomakh Unicode" pitchFamily="18" charset="0"/>
                <a:cs typeface="Monomakh Unicode" pitchFamily="18" charset="0"/>
              </a:rPr>
              <a:t>народное-это</a:t>
            </a:r>
            <a:r>
              <a:rPr lang="ru-RU" sz="3200" dirty="0" smtClean="0">
                <a:solidFill>
                  <a:schemeClr val="bg1"/>
                </a:solidFill>
                <a:latin typeface="Monomakh Unicode" pitchFamily="18" charset="0"/>
                <a:ea typeface="Monomakh Unicode" pitchFamily="18" charset="0"/>
                <a:cs typeface="Monomakh Unicode" pitchFamily="18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Monomakh Unicode" pitchFamily="18" charset="0"/>
                <a:ea typeface="Monomakh Unicode" pitchFamily="18" charset="0"/>
                <a:cs typeface="Monomakh Unicode" pitchFamily="18" charset="0"/>
              </a:rPr>
              <a:t>навсегда</a:t>
            </a:r>
            <a:r>
              <a:rPr lang="ru-RU" sz="3200" dirty="0" smtClean="0">
                <a:solidFill>
                  <a:schemeClr val="bg1"/>
                </a:solidFill>
                <a:latin typeface="Monomakh Unicode" pitchFamily="18" charset="0"/>
                <a:ea typeface="Monomakh Unicode" pitchFamily="18" charset="0"/>
                <a:cs typeface="Monomakh Unicode" pitchFamily="18" charset="0"/>
              </a:rPr>
              <a:t>!</a:t>
            </a:r>
            <a:endParaRPr lang="ru-RU" sz="3200" dirty="0">
              <a:solidFill>
                <a:schemeClr val="bg1"/>
              </a:solidFill>
              <a:latin typeface="Monomakh Unicode" pitchFamily="18" charset="0"/>
              <a:ea typeface="Monomakh Unicode" pitchFamily="18" charset="0"/>
              <a:cs typeface="Monomakh Unicod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2331</TotalTime>
  <Words>351</Words>
  <Application>Microsoft Office PowerPoint</Application>
  <PresentationFormat>Произвольный</PresentationFormat>
  <Paragraphs>36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Roboto Condensed</vt:lpstr>
      <vt:lpstr>Times New Roman</vt:lpstr>
      <vt:lpstr>Monomakh Unicode</vt:lpstr>
      <vt:lpstr>Poppins</vt:lpstr>
      <vt:lpstr>Calibri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Премия в области организации массовых мероприятий «Золотая Легенда»</dc:title>
  <dc:creator>Дирекция</dc:creator>
  <cp:lastModifiedBy>Nadsh</cp:lastModifiedBy>
  <cp:revision>42</cp:revision>
  <dcterms:created xsi:type="dcterms:W3CDTF">2006-08-16T00:00:00Z</dcterms:created>
  <dcterms:modified xsi:type="dcterms:W3CDTF">2025-04-24T05:25:39Z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1C29111BD7274EB48FE03B3FCEE75996_12</vt:lpwstr>
  </property>
  <property fmtid="{D5CDD505-2E9C-101B-9397-08002B2CF9AE}" pid="3" name="KSOProductBuildVer">
    <vt:lpwstr>1049-12.2.0.13431</vt:lpwstr>
  </property>
</Properties>
</file>