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3" r:id="rId5"/>
    <p:sldId id="264" r:id="rId6"/>
    <p:sldId id="265" r:id="rId7"/>
    <p:sldId id="262" r:id="rId8"/>
  </p:sldIdLst>
  <p:sldSz cx="18288000" cy="10287000"/>
  <p:notesSz cx="6858000" cy="9144000"/>
  <p:embeddedFontLst>
    <p:embeddedFont>
      <p:font typeface="Roboto Condensed" panose="02000000000000000000"/>
      <p:regular r:id="rId12"/>
    </p:embeddedFont>
    <p:embeddedFont>
      <p:font typeface="Poppins" panose="00000500000000000000"/>
      <p:regular r:id="rId13"/>
    </p:embeddedFon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Roboto Condensed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67" d="100"/>
          <a:sy n="67" d="100"/>
        </p:scale>
        <p:origin x="21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  <a:endParaRPr lang="en-US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2705" y="8557433"/>
            <a:ext cx="8387839" cy="103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Режиссеры мероприятия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 Королева Екатерина Сергеевна, Кузина Вероника Витальевна</a:t>
            </a:r>
            <a:r>
              <a:rPr lang="en-US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772" y="5953763"/>
            <a:ext cx="8387839" cy="2759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ru-RU" sz="280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3200" dirty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РОССИЙСКОЙ ФЕДЕРАЦИИ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«ОРЛОВСКИЙ ГОСУДАРСТВЕННЫЙ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КУЛЬТУРЫ» , ЦЕНТР КРЕАТИВНЫХ ИНДУСТРИЙ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90"/>
              </a:lnSpc>
            </a:pPr>
            <a:endParaRPr lang="ru-RU" sz="1400" dirty="0" smtClean="0">
              <a:solidFill>
                <a:schemeClr val="bg1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ts val="7150"/>
              </a:lnSpc>
            </a:pPr>
            <a:r>
              <a:rPr lang="ru-RU" sz="4000" dirty="0" err="1">
                <a:solidFill>
                  <a:prstClr val="white"/>
                </a:solidFill>
                <a:latin typeface="Roboto Condensed" panose="02000000000000000000"/>
              </a:rPr>
              <a:t>Театрализованное представление</a:t>
            </a:r>
            <a:r>
              <a:rPr lang="ru-RU" sz="4000" dirty="0">
                <a:solidFill>
                  <a:prstClr val="white"/>
                </a:solidFill>
                <a:latin typeface="Roboto Condensed" panose="02000000000000000000"/>
              </a:rPr>
              <a:t> «Окрылённые любовью», посвященное юбилею Светланы Ивановны </a:t>
            </a:r>
            <a:r>
              <a:rPr lang="ru-RU" sz="4000" dirty="0" err="1">
                <a:solidFill>
                  <a:prstClr val="white"/>
                </a:solidFill>
                <a:latin typeface="Roboto Condensed" panose="02000000000000000000"/>
              </a:rPr>
              <a:t>Гавдис</a:t>
            </a:r>
            <a:endParaRPr lang="en-US" sz="4000" dirty="0">
              <a:solidFill>
                <a:prstClr val="white"/>
              </a:solidFill>
              <a:latin typeface="Roboto Condensed" panose="02000000000000000000"/>
            </a:endParaRPr>
          </a:p>
          <a:p>
            <a:pPr lvl="0">
              <a:lnSpc>
                <a:spcPts val="7150"/>
              </a:lnSpc>
            </a:pPr>
            <a:r>
              <a:rPr lang="ru-RU" sz="4000" dirty="0" smtClean="0">
                <a:solidFill>
                  <a:prstClr val="white"/>
                </a:solidFill>
                <a:latin typeface="Roboto Condensed" panose="02000000000000000000"/>
              </a:rPr>
              <a:t>28 октября 2024 г. Орел Центр Креативных Индустрий ОГИК</a:t>
            </a:r>
            <a:endParaRPr lang="en-US" sz="4000" dirty="0">
              <a:solidFill>
                <a:prstClr val="white"/>
              </a:solidFill>
              <a:latin typeface="Roboto Condensed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175930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2" y="1257299"/>
            <a:ext cx="8605378" cy="8610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этого проекта - убедить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 в том, что в сила искусства способна побороть любые жизненные трудности и привнести в мир много позитива 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добра, рассказать о творческом пути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Гавдис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Светланы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Ивановны,о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моментах жизни, которые рождают любовь к профессии и преданность своему делу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стояли следующие задачи: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ценить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деятельность человека, который стремится сделать мир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творчества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проблему понимания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признания человека, который реализовывается в творческой сфере по средствам высказывания своей точки зрения в формате театрализованных действ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людей на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предложить способы их решения на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творческой и педагогической деятельности Светланы Ивановны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Гавдис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2" y="2944862"/>
            <a:ext cx="8833978" cy="6776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 2024 году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исполнилось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70 лет профессору, заслуженному работнику культуры РФ, обладателю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Серебряного и золотого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знака «Почётный работник ОГИК», заведующему кафедрой режиссуры театрализованных представлений ОГИК, члену правления Орловского отделения Союза работников культуры России, члену Орловского отделения Союза театральных деятелей РФ, главному режиссёру и руководителю «ЭСТ «Весёлая маска» Светлане Ивановне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Гавдис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В честь этого события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состоялось театрализованное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представление «Окрылённые любовью», при помощи которого хочется раскрыть значение творческой личности во всем мире. В современном мире люди искусства часто сталкиваются с рядом проблем в них входят: осуждение со стороны общества, непонимание и неприятие творчества в целом, необоснованная критика, отрицание творца и его дел в мире. Чтобы обратить внимание людей на данные социокультурные проблемы на примере творческой и педагогической деятельности Светланы Ивановны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Гавдис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а также опираясь на документальный материал  предлагаем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театрализованное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представление «Окрылённые любовью».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52600" y="39243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>
                <a:solidFill>
                  <a:schemeClr val="bg1"/>
                </a:solidFill>
              </a:rPr>
              <a:t>Количество участников: 83 человека</a:t>
            </a:r>
            <a:endParaRPr lang="ru-RU" altLang="en-US" sz="4000">
              <a:solidFill>
                <a:schemeClr val="bg1"/>
              </a:solidFill>
            </a:endParaRPr>
          </a:p>
          <a:p>
            <a:r>
              <a:rPr lang="ru-RU" altLang="en-US" sz="4000">
                <a:solidFill>
                  <a:schemeClr val="bg1"/>
                </a:solidFill>
              </a:rPr>
              <a:t>Количество зрителей: 152 человека</a:t>
            </a:r>
            <a:endParaRPr lang="ru-RU" altLang="en-US" sz="4000">
              <a:solidFill>
                <a:schemeClr val="bg1"/>
              </a:solidFill>
            </a:endParaRPr>
          </a:p>
          <a:p>
            <a:r>
              <a:rPr lang="ru-RU" altLang="en-US" sz="4000">
                <a:solidFill>
                  <a:schemeClr val="bg1"/>
                </a:solidFill>
              </a:rPr>
              <a:t>Количество участников организационно-постановочной группы: 15 человек</a:t>
            </a:r>
            <a:endParaRPr lang="ru-RU" altLang="en-US" sz="4000">
              <a:solidFill>
                <a:schemeClr val="bg1"/>
              </a:solidFill>
            </a:endParaRPr>
          </a:p>
          <a:p>
            <a:endParaRPr lang="ru-RU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Театрализованное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представление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" altLang="en-US" sz="3200">
                <a:solidFill>
                  <a:schemeClr val="bg1"/>
                </a:solidFill>
              </a:rPr>
              <a:t>«</a:t>
            </a:r>
            <a:r>
              <a:rPr lang="en-US" altLang="en-US" sz="3200">
                <a:solidFill>
                  <a:schemeClr val="bg1"/>
                </a:solidFill>
              </a:rPr>
              <a:t>Окрыленные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любовью</a:t>
            </a:r>
            <a:r>
              <a:rPr lang="" altLang="en-US" sz="3200">
                <a:solidFill>
                  <a:schemeClr val="bg1"/>
                </a:solidFill>
              </a:rPr>
              <a:t>»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для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меня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стал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голосом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души</a:t>
            </a:r>
            <a:r>
              <a:rPr lang="en-US" altLang="ru-RU" sz="3200">
                <a:solidFill>
                  <a:schemeClr val="bg1"/>
                </a:solidFill>
              </a:rPr>
              <a:t>. </a:t>
            </a:r>
            <a:r>
              <a:rPr lang="en-US" altLang="en-US" sz="3200">
                <a:solidFill>
                  <a:schemeClr val="bg1"/>
                </a:solidFill>
              </a:rPr>
              <a:t>Способом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сказать</a:t>
            </a:r>
            <a:r>
              <a:rPr lang="en-US" altLang="ru-RU" sz="3200">
                <a:solidFill>
                  <a:schemeClr val="bg1"/>
                </a:solidFill>
              </a:rPr>
              <a:t>: </a:t>
            </a:r>
            <a:r>
              <a:rPr lang="" altLang="en-US" sz="3200">
                <a:solidFill>
                  <a:schemeClr val="bg1"/>
                </a:solidFill>
              </a:rPr>
              <a:t>«</a:t>
            </a:r>
            <a:r>
              <a:rPr lang="en-US" altLang="en-US" sz="3200">
                <a:solidFill>
                  <a:schemeClr val="bg1"/>
                </a:solidFill>
              </a:rPr>
              <a:t>Люди</a:t>
            </a:r>
            <a:r>
              <a:rPr lang="en-US" altLang="ru-RU" sz="3200">
                <a:solidFill>
                  <a:schemeClr val="bg1"/>
                </a:solidFill>
              </a:rPr>
              <a:t>,</a:t>
            </a:r>
            <a:r>
              <a:rPr lang="ru-RU" altLang="en-US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услышьте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меня</a:t>
            </a:r>
            <a:r>
              <a:rPr lang="en-US" altLang="ru-RU" sz="3200">
                <a:solidFill>
                  <a:schemeClr val="bg1"/>
                </a:solidFill>
              </a:rPr>
              <a:t>! </a:t>
            </a:r>
            <a:r>
              <a:rPr lang="en-US" altLang="en-US" sz="3200">
                <a:solidFill>
                  <a:schemeClr val="bg1"/>
                </a:solidFill>
              </a:rPr>
              <a:t>Творчество</a:t>
            </a:r>
            <a:r>
              <a:rPr lang="en-US" altLang="ru-RU" sz="3200">
                <a:solidFill>
                  <a:schemeClr val="bg1"/>
                </a:solidFill>
              </a:rPr>
              <a:t> - </a:t>
            </a:r>
            <a:r>
              <a:rPr lang="en-US" altLang="en-US" sz="3200">
                <a:solidFill>
                  <a:schemeClr val="bg1"/>
                </a:solidFill>
              </a:rPr>
              <a:t>это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важно</a:t>
            </a:r>
            <a:r>
              <a:rPr lang="en-US" altLang="ru-RU" sz="3200">
                <a:solidFill>
                  <a:schemeClr val="bg1"/>
                </a:solidFill>
              </a:rPr>
              <a:t>! </a:t>
            </a:r>
            <a:r>
              <a:rPr lang="en-US" altLang="en-US" sz="3200">
                <a:solidFill>
                  <a:schemeClr val="bg1"/>
                </a:solidFill>
              </a:rPr>
              <a:t>Посмотрите</a:t>
            </a:r>
            <a:r>
              <a:rPr lang="ru-RU" altLang="en-US" sz="3200">
                <a:solidFill>
                  <a:schemeClr val="bg1"/>
                </a:solidFill>
              </a:rPr>
              <a:t>,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какие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великие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люди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перед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вами</a:t>
            </a:r>
            <a:r>
              <a:rPr lang="en-US" altLang="ru-RU" sz="3200">
                <a:solidFill>
                  <a:schemeClr val="bg1"/>
                </a:solidFill>
              </a:rPr>
              <a:t>!</a:t>
            </a:r>
            <a:r>
              <a:rPr lang="" altLang="en-US" sz="3200">
                <a:solidFill>
                  <a:schemeClr val="bg1"/>
                </a:solidFill>
              </a:rPr>
              <a:t>»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endParaRPr lang="en-US" altLang="ru-RU" sz="3200">
              <a:solidFill>
                <a:schemeClr val="bg1"/>
              </a:solidFill>
            </a:endParaRPr>
          </a:p>
          <a:p>
            <a:r>
              <a:rPr lang="en-US" altLang="en-US" sz="3200">
                <a:solidFill>
                  <a:schemeClr val="bg1"/>
                </a:solidFill>
              </a:rPr>
              <a:t>Постановочный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процесс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шел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достаточно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быстро</a:t>
            </a:r>
            <a:r>
              <a:rPr lang="en-US" altLang="ru-RU" sz="3200">
                <a:solidFill>
                  <a:schemeClr val="bg1"/>
                </a:solidFill>
              </a:rPr>
              <a:t>, </a:t>
            </a:r>
            <a:r>
              <a:rPr lang="en-US" altLang="en-US" sz="3200">
                <a:solidFill>
                  <a:schemeClr val="bg1"/>
                </a:solidFill>
              </a:rPr>
              <a:t>трудности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возникли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только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перед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самим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событием</a:t>
            </a:r>
            <a:r>
              <a:rPr lang="en-US" altLang="ru-RU" sz="3200">
                <a:solidFill>
                  <a:schemeClr val="bg1"/>
                </a:solidFill>
              </a:rPr>
              <a:t>, </a:t>
            </a:r>
            <a:r>
              <a:rPr lang="en-US" altLang="en-US" sz="3200">
                <a:solidFill>
                  <a:schemeClr val="bg1"/>
                </a:solidFill>
              </a:rPr>
              <a:t>когда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</a:t>
            </a:r>
            <a:r>
              <a:rPr lang="ru-RU" altLang="en-US" sz="3200">
                <a:solidFill>
                  <a:schemeClr val="bg1"/>
                </a:solidFill>
              </a:rPr>
              <a:t>риехали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все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выпускники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их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творческие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подарки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нужно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было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внедрить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представление</a:t>
            </a:r>
            <a:r>
              <a:rPr lang="en-US" altLang="ru-RU" sz="3200">
                <a:solidFill>
                  <a:schemeClr val="bg1"/>
                </a:solidFill>
              </a:rPr>
              <a:t>. </a:t>
            </a:r>
            <a:r>
              <a:rPr lang="en-US" altLang="en-US" sz="3200">
                <a:solidFill>
                  <a:schemeClr val="bg1"/>
                </a:solidFill>
              </a:rPr>
              <a:t>Я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очень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довольна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результатом</a:t>
            </a:r>
            <a:r>
              <a:rPr lang="en-US" altLang="ru-RU" sz="3200">
                <a:solidFill>
                  <a:schemeClr val="bg1"/>
                </a:solidFill>
              </a:rPr>
              <a:t> , </a:t>
            </a:r>
            <a:r>
              <a:rPr lang="en-US" altLang="en-US" sz="3200">
                <a:solidFill>
                  <a:schemeClr val="bg1"/>
                </a:solidFill>
              </a:rPr>
              <a:t>а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именно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ru-RU" altLang="en-US" sz="3200">
                <a:solidFill>
                  <a:schemeClr val="bg1"/>
                </a:solidFill>
              </a:rPr>
              <a:t>- </a:t>
            </a:r>
            <a:r>
              <a:rPr lang="en-US" altLang="en-US" sz="3200">
                <a:solidFill>
                  <a:schemeClr val="bg1"/>
                </a:solidFill>
              </a:rPr>
              <a:t>эмоциями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юбилярши</a:t>
            </a:r>
            <a:r>
              <a:rPr lang="en-US" altLang="ru-RU" sz="3200">
                <a:solidFill>
                  <a:schemeClr val="bg1"/>
                </a:solidFill>
              </a:rPr>
              <a:t>, </a:t>
            </a:r>
            <a:r>
              <a:rPr lang="en-US" altLang="en-US" sz="3200">
                <a:solidFill>
                  <a:schemeClr val="bg1"/>
                </a:solidFill>
              </a:rPr>
              <a:t>которые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стали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самым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настоящим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счастьем</a:t>
            </a:r>
            <a:r>
              <a:rPr lang="en-US" altLang="ru-RU" sz="3200">
                <a:solidFill>
                  <a:schemeClr val="bg1"/>
                </a:solidFill>
              </a:rPr>
              <a:t>!</a:t>
            </a:r>
            <a:endParaRPr lang="en-US" altLang="ru-RU" sz="3200"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ЗАКЛЮЧИТЕЛЬНЫЕ КОММЕНТАРИИ</a:t>
            </a:r>
            <a:endParaRPr lang="ru-RU" sz="4000" dirty="0" smtClean="0">
              <a:solidFill>
                <a:schemeClr val="bg1"/>
              </a:solidFill>
              <a:latin typeface="Roboto Condensed" panose="02000000000000000000" charset="0"/>
              <a:ea typeface="Roboto Condensed" panose="02000000000000000000" charset="0"/>
            </a:endParaRP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00000000000000000" charset="0"/>
              <a:ea typeface="Roboto Condensed" panose="020000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3209</Words>
  <Application>WPS Presentation</Application>
  <PresentationFormat>Произвольный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Roboto Condensed</vt:lpstr>
      <vt:lpstr>Times New Roman</vt:lpstr>
      <vt:lpstr>Poppins</vt:lpstr>
      <vt:lpstr>Calibri</vt:lpstr>
      <vt:lpstr>Roboto Condensed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KirilloN Cool</cp:lastModifiedBy>
  <cp:revision>10</cp:revision>
  <dcterms:created xsi:type="dcterms:W3CDTF">2006-08-16T00:00:00Z</dcterms:created>
  <dcterms:modified xsi:type="dcterms:W3CDTF">2025-04-23T11:32:12Z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1049-12.2.0.20782</vt:lpwstr>
  </property>
</Properties>
</file>