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10287000" cx="18288000"/>
  <p:notesSz cx="6858000" cy="9144000"/>
  <p:embeddedFontLst>
    <p:embeddedFont>
      <p:font typeface="Poppins"/>
      <p:regular r:id="rId12"/>
      <p:bold r:id="rId13"/>
      <p:italic r:id="rId14"/>
      <p:boldItalic r:id="rId15"/>
    </p:embeddedFont>
    <p:embeddedFont>
      <p:font typeface="Roboto Condensed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20" roundtripDataSignature="AMtx7mjnCxuCxRqWBaLLpJh9+W25quXCw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customschemas.google.com/relationships/presentationmetadata" Target="meta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Poppins-bold.fntdata"/><Relationship Id="rId12" Type="http://schemas.openxmlformats.org/officeDocument/2006/relationships/font" Target="fonts/Poppins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Poppins-boldItalic.fntdata"/><Relationship Id="rId14" Type="http://schemas.openxmlformats.org/officeDocument/2006/relationships/font" Target="fonts/Poppins-italic.fntdata"/><Relationship Id="rId17" Type="http://schemas.openxmlformats.org/officeDocument/2006/relationships/font" Target="fonts/RobotoCondensed-bold.fntdata"/><Relationship Id="rId16" Type="http://schemas.openxmlformats.org/officeDocument/2006/relationships/font" Target="fonts/RobotoCondensed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RobotoCondensed-boldItalic.fntdata"/><Relationship Id="rId6" Type="http://schemas.openxmlformats.org/officeDocument/2006/relationships/slide" Target="slides/slide1.xml"/><Relationship Id="rId18" Type="http://schemas.openxmlformats.org/officeDocument/2006/relationships/font" Target="fonts/RobotoCondensed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7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8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9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1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1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2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12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3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3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13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3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5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5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5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6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6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jpg"/><Relationship Id="rId4" Type="http://schemas.openxmlformats.org/officeDocument/2006/relationships/image" Target="../media/image12.png"/><Relationship Id="rId5" Type="http://schemas.openxmlformats.org/officeDocument/2006/relationships/image" Target="../media/image5.jpg"/><Relationship Id="rId6" Type="http://schemas.openxmlformats.org/officeDocument/2006/relationships/image" Target="../media/image2.png"/><Relationship Id="rId7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jpg"/><Relationship Id="rId4" Type="http://schemas.openxmlformats.org/officeDocument/2006/relationships/image" Target="../media/image8.jpg"/><Relationship Id="rId5" Type="http://schemas.openxmlformats.org/officeDocument/2006/relationships/image" Target="../media/image1.jpg"/><Relationship Id="rId6" Type="http://schemas.openxmlformats.org/officeDocument/2006/relationships/image" Target="../media/image2.png"/><Relationship Id="rId7" Type="http://schemas.openxmlformats.org/officeDocument/2006/relationships/image" Target="../media/image1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jpg"/><Relationship Id="rId4" Type="http://schemas.openxmlformats.org/officeDocument/2006/relationships/image" Target="../media/image8.jpg"/><Relationship Id="rId5" Type="http://schemas.openxmlformats.org/officeDocument/2006/relationships/image" Target="../media/image1.jpg"/><Relationship Id="rId6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jpg"/><Relationship Id="rId4" Type="http://schemas.openxmlformats.org/officeDocument/2006/relationships/image" Target="../media/image8.jpg"/><Relationship Id="rId5" Type="http://schemas.openxmlformats.org/officeDocument/2006/relationships/image" Target="../media/image1.jpg"/><Relationship Id="rId6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jpg"/><Relationship Id="rId4" Type="http://schemas.openxmlformats.org/officeDocument/2006/relationships/image" Target="../media/image8.jpg"/><Relationship Id="rId5" Type="http://schemas.openxmlformats.org/officeDocument/2006/relationships/image" Target="../media/image1.jpg"/><Relationship Id="rId6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jpg"/><Relationship Id="rId4" Type="http://schemas.openxmlformats.org/officeDocument/2006/relationships/image" Target="../media/image8.jpg"/><Relationship Id="rId5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35485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38883" l="0" r="0" t="-38885"/>
            </a:stretch>
          </a:blipFill>
          <a:ln>
            <a:noFill/>
          </a:ln>
        </p:spPr>
      </p:sp>
      <p:sp>
        <p:nvSpPr>
          <p:cNvPr id="85" name="Google Shape;85;p1"/>
          <p:cNvSpPr/>
          <p:nvPr/>
        </p:nvSpPr>
        <p:spPr>
          <a:xfrm>
            <a:off x="-25719" y="8903682"/>
            <a:ext cx="10524003" cy="2236351"/>
          </a:xfrm>
          <a:custGeom>
            <a:rect b="b" l="l" r="r" t="t"/>
            <a:pathLst>
              <a:path extrusionOk="0" h="2236351" w="10524003">
                <a:moveTo>
                  <a:pt x="0" y="0"/>
                </a:moveTo>
                <a:lnTo>
                  <a:pt x="10524003" y="0"/>
                </a:lnTo>
                <a:lnTo>
                  <a:pt x="10524003" y="2236350"/>
                </a:lnTo>
                <a:lnTo>
                  <a:pt x="0" y="22363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6" name="Google Shape;86;p1"/>
          <p:cNvSpPr/>
          <p:nvPr/>
        </p:nvSpPr>
        <p:spPr>
          <a:xfrm rot="10800000">
            <a:off x="-25719" y="-898718"/>
            <a:ext cx="11859582" cy="2520161"/>
          </a:xfrm>
          <a:custGeom>
            <a:rect b="b" l="l" r="r" t="t"/>
            <a:pathLst>
              <a:path extrusionOk="0" h="2520161" w="11859582">
                <a:moveTo>
                  <a:pt x="11859582" y="2520161"/>
                </a:moveTo>
                <a:lnTo>
                  <a:pt x="0" y="2520161"/>
                </a:lnTo>
                <a:lnTo>
                  <a:pt x="0" y="0"/>
                </a:lnTo>
                <a:lnTo>
                  <a:pt x="11859582" y="0"/>
                </a:lnTo>
                <a:lnTo>
                  <a:pt x="11859582" y="2520161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7" name="Google Shape;87;p1"/>
          <p:cNvSpPr/>
          <p:nvPr/>
        </p:nvSpPr>
        <p:spPr>
          <a:xfrm>
            <a:off x="9414711" y="-510132"/>
            <a:ext cx="11307310" cy="11307265"/>
          </a:xfrm>
          <a:custGeom>
            <a:rect b="b" l="l" r="r" t="t"/>
            <a:pathLst>
              <a:path extrusionOk="0" h="6349975" w="6350000">
                <a:moveTo>
                  <a:pt x="6350000" y="3175025"/>
                </a:moveTo>
                <a:cubicBezTo>
                  <a:pt x="6350000" y="4928451"/>
                  <a:pt x="4928476" y="6349975"/>
                  <a:pt x="3175000" y="6349975"/>
                </a:cubicBezTo>
                <a:cubicBezTo>
                  <a:pt x="1421498" y="6349975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2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-10633" r="-39363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"/>
          <p:cNvSpPr/>
          <p:nvPr/>
        </p:nvSpPr>
        <p:spPr>
          <a:xfrm rot="3475231">
            <a:off x="5106772" y="5751123"/>
            <a:ext cx="9845798" cy="3175270"/>
          </a:xfrm>
          <a:custGeom>
            <a:rect b="b" l="l" r="r" t="t"/>
            <a:pathLst>
              <a:path extrusionOk="0" h="3175270" w="9845798">
                <a:moveTo>
                  <a:pt x="0" y="0"/>
                </a:moveTo>
                <a:lnTo>
                  <a:pt x="9845798" y="0"/>
                </a:lnTo>
                <a:lnTo>
                  <a:pt x="9845798" y="3175269"/>
                </a:lnTo>
                <a:lnTo>
                  <a:pt x="0" y="31752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9" name="Google Shape;89;p1"/>
          <p:cNvSpPr/>
          <p:nvPr/>
        </p:nvSpPr>
        <p:spPr>
          <a:xfrm rot="-3722990">
            <a:off x="7930926" y="-1587635"/>
            <a:ext cx="9845798" cy="3175270"/>
          </a:xfrm>
          <a:custGeom>
            <a:rect b="b" l="l" r="r" t="t"/>
            <a:pathLst>
              <a:path extrusionOk="0" h="3175270" w="9845798">
                <a:moveTo>
                  <a:pt x="0" y="0"/>
                </a:moveTo>
                <a:lnTo>
                  <a:pt x="9845798" y="0"/>
                </a:lnTo>
                <a:lnTo>
                  <a:pt x="9845798" y="3175270"/>
                </a:lnTo>
                <a:lnTo>
                  <a:pt x="0" y="317527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0" name="Google Shape;90;p1"/>
          <p:cNvSpPr txBox="1"/>
          <p:nvPr/>
        </p:nvSpPr>
        <p:spPr>
          <a:xfrm>
            <a:off x="48932" y="1096419"/>
            <a:ext cx="10175315" cy="200054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644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8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Премия</a:t>
            </a:r>
            <a:endParaRPr b="0" i="0" sz="3800" u="none" cap="none" strike="noStrike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marR="0" rtl="0" algn="ctr">
              <a:lnSpc>
                <a:spcPct val="13644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8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в области организации массовых мероприятий</a:t>
            </a:r>
            <a:endParaRPr/>
          </a:p>
          <a:p>
            <a:pPr indent="0" lvl="0" marL="0" marR="0" rtl="0" algn="ctr">
              <a:lnSpc>
                <a:spcPct val="13644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8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«Золотая Легенда</a:t>
            </a:r>
            <a:r>
              <a:rPr b="0" i="0" lang="en-US" sz="3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b="0" i="0" lang="en-US" sz="38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Эпизод </a:t>
            </a:r>
            <a:r>
              <a:rPr b="0" i="0" lang="en-US" sz="3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b="0" i="0" lang="en-US" sz="38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» </a:t>
            </a:r>
            <a:endParaRPr b="0" i="0" sz="3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"/>
          <p:cNvSpPr/>
          <p:nvPr/>
        </p:nvSpPr>
        <p:spPr>
          <a:xfrm>
            <a:off x="3211470" y="1988304"/>
            <a:ext cx="3548317" cy="4088194"/>
          </a:xfrm>
          <a:custGeom>
            <a:rect b="b" l="l" r="r" t="t"/>
            <a:pathLst>
              <a:path extrusionOk="0" h="4088194" w="3548317">
                <a:moveTo>
                  <a:pt x="0" y="0"/>
                </a:moveTo>
                <a:lnTo>
                  <a:pt x="3548317" y="0"/>
                </a:lnTo>
                <a:lnTo>
                  <a:pt x="3548317" y="4088194"/>
                </a:lnTo>
                <a:lnTo>
                  <a:pt x="0" y="408819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-29843" l="0" r="-5818" t="0"/>
            </a:stretch>
          </a:blipFill>
          <a:ln>
            <a:noFill/>
          </a:ln>
        </p:spPr>
      </p:sp>
      <p:sp>
        <p:nvSpPr>
          <p:cNvPr id="92" name="Google Shape;92;p1"/>
          <p:cNvSpPr txBox="1"/>
          <p:nvPr/>
        </p:nvSpPr>
        <p:spPr>
          <a:xfrm>
            <a:off x="451361" y="7738360"/>
            <a:ext cx="8387700" cy="119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1398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6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Режиссер мероприятия: Заслуженный работник культуры Кировской области </a:t>
            </a:r>
            <a:r>
              <a:rPr lang="en-US" sz="236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Ирина Александровна Беляева</a:t>
            </a:r>
            <a:endParaRPr/>
          </a:p>
          <a:p>
            <a:pPr indent="0" lvl="0" marL="0" marR="0" rtl="0" algn="just">
              <a:lnSpc>
                <a:spcPct val="11398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36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3" name="Google Shape;93;p1"/>
          <p:cNvSpPr txBox="1"/>
          <p:nvPr/>
        </p:nvSpPr>
        <p:spPr>
          <a:xfrm>
            <a:off x="451361" y="6525857"/>
            <a:ext cx="8387700" cy="119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1398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6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Название учреждения: КОГПОАУ "ВЯТСКИЙ КОЛЛЕДЖ КУЛЬТУРЫ"</a:t>
            </a:r>
            <a:endParaRPr/>
          </a:p>
          <a:p>
            <a:pPr indent="0" lvl="0" marL="0" marR="0" rtl="0" algn="just">
              <a:lnSpc>
                <a:spcPct val="11398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36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38883" l="0" r="0" t="-38885"/>
            </a:stretch>
          </a:blipFill>
          <a:ln>
            <a:noFill/>
          </a:ln>
        </p:spPr>
      </p:sp>
      <p:pic>
        <p:nvPicPr>
          <p:cNvPr id="99" name="Google Shape;99;p2"/>
          <p:cNvPicPr preferRelativeResize="0"/>
          <p:nvPr/>
        </p:nvPicPr>
        <p:blipFill rotWithShape="1">
          <a:blip r:embed="rId4">
            <a:alphaModFix/>
          </a:blip>
          <a:srcRect b="0" l="71196" r="28100" t="0"/>
          <a:stretch/>
        </p:blipFill>
        <p:spPr>
          <a:xfrm>
            <a:off x="885250" y="10316"/>
            <a:ext cx="108030" cy="8561293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2"/>
          <p:cNvSpPr/>
          <p:nvPr/>
        </p:nvSpPr>
        <p:spPr>
          <a:xfrm>
            <a:off x="10653221" y="1257299"/>
            <a:ext cx="7658132" cy="7658102"/>
          </a:xfrm>
          <a:custGeom>
            <a:rect b="b" l="l" r="r" t="t"/>
            <a:pathLst>
              <a:path extrusionOk="0" h="6349975" w="6350000">
                <a:moveTo>
                  <a:pt x="6350000" y="3175025"/>
                </a:moveTo>
                <a:cubicBezTo>
                  <a:pt x="6350000" y="4928451"/>
                  <a:pt x="4928476" y="6349975"/>
                  <a:pt x="3175000" y="6349975"/>
                </a:cubicBezTo>
                <a:cubicBezTo>
                  <a:pt x="1421498" y="6349975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2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2"/>
          <p:cNvSpPr txBox="1"/>
          <p:nvPr/>
        </p:nvSpPr>
        <p:spPr>
          <a:xfrm>
            <a:off x="1376822" y="636538"/>
            <a:ext cx="10260600" cy="39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78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Театрализованный концерт "Навстречу Победе!"</a:t>
            </a:r>
            <a:endParaRPr/>
          </a:p>
          <a:p>
            <a:pPr indent="0" lvl="0" marL="0" marR="0" rtl="0" algn="l">
              <a:lnSpc>
                <a:spcPct val="178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5 мая 2025 года. Вятская филармония имени П.И. Чайковского (г.Киров)</a:t>
            </a:r>
            <a:endParaRPr/>
          </a:p>
        </p:txBody>
      </p:sp>
      <p:sp>
        <p:nvSpPr>
          <p:cNvPr id="102" name="Google Shape;102;p2"/>
          <p:cNvSpPr/>
          <p:nvPr/>
        </p:nvSpPr>
        <p:spPr>
          <a:xfrm rot="-1025550">
            <a:off x="10266424" y="7343310"/>
            <a:ext cx="8777648" cy="3253125"/>
          </a:xfrm>
          <a:custGeom>
            <a:rect b="b" l="l" r="r" t="t"/>
            <a:pathLst>
              <a:path extrusionOk="0" h="3328371" w="10320531">
                <a:moveTo>
                  <a:pt x="0" y="0"/>
                </a:moveTo>
                <a:lnTo>
                  <a:pt x="10320531" y="0"/>
                </a:lnTo>
                <a:lnTo>
                  <a:pt x="10320531" y="3328371"/>
                </a:lnTo>
                <a:lnTo>
                  <a:pt x="0" y="332837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3" name="Google Shape;103;p2"/>
          <p:cNvSpPr/>
          <p:nvPr/>
        </p:nvSpPr>
        <p:spPr>
          <a:xfrm flipH="1" rot="-10129974">
            <a:off x="9490962" y="-104318"/>
            <a:ext cx="9080848" cy="3328371"/>
          </a:xfrm>
          <a:custGeom>
            <a:rect b="b" l="l" r="r" t="t"/>
            <a:pathLst>
              <a:path extrusionOk="0" h="3328371" w="10320531">
                <a:moveTo>
                  <a:pt x="0" y="3328372"/>
                </a:moveTo>
                <a:lnTo>
                  <a:pt x="10320530" y="3328372"/>
                </a:lnTo>
                <a:lnTo>
                  <a:pt x="10320530" y="0"/>
                </a:lnTo>
                <a:lnTo>
                  <a:pt x="0" y="0"/>
                </a:lnTo>
                <a:lnTo>
                  <a:pt x="0" y="3328372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4" name="Google Shape;104;p2"/>
          <p:cNvSpPr/>
          <p:nvPr/>
        </p:nvSpPr>
        <p:spPr>
          <a:xfrm>
            <a:off x="831235" y="8807372"/>
            <a:ext cx="216059" cy="216058"/>
          </a:xfrm>
          <a:custGeom>
            <a:rect b="b" l="l" r="r" t="t"/>
            <a:pathLst>
              <a:path extrusionOk="0" h="6349975" w="6350000">
                <a:moveTo>
                  <a:pt x="6350000" y="3175025"/>
                </a:moveTo>
                <a:cubicBezTo>
                  <a:pt x="6350000" y="4928451"/>
                  <a:pt x="4928476" y="6349975"/>
                  <a:pt x="3175000" y="6349975"/>
                </a:cubicBezTo>
                <a:cubicBezTo>
                  <a:pt x="1421498" y="6349975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2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39682" r="-39680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2"/>
          <p:cNvSpPr/>
          <p:nvPr/>
        </p:nvSpPr>
        <p:spPr>
          <a:xfrm>
            <a:off x="831235" y="9150271"/>
            <a:ext cx="216059" cy="216058"/>
          </a:xfrm>
          <a:custGeom>
            <a:rect b="b" l="l" r="r" t="t"/>
            <a:pathLst>
              <a:path extrusionOk="0" h="6349975" w="6350000">
                <a:moveTo>
                  <a:pt x="6350000" y="3175025"/>
                </a:moveTo>
                <a:cubicBezTo>
                  <a:pt x="6350000" y="4928451"/>
                  <a:pt x="4928476" y="6349975"/>
                  <a:pt x="3175000" y="6349975"/>
                </a:cubicBezTo>
                <a:cubicBezTo>
                  <a:pt x="1421498" y="6349975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2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39682" r="-39680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2"/>
          <p:cNvSpPr/>
          <p:nvPr/>
        </p:nvSpPr>
        <p:spPr>
          <a:xfrm>
            <a:off x="831235" y="9505734"/>
            <a:ext cx="216059" cy="216058"/>
          </a:xfrm>
          <a:custGeom>
            <a:rect b="b" l="l" r="r" t="t"/>
            <a:pathLst>
              <a:path extrusionOk="0" h="6349975" w="6350000">
                <a:moveTo>
                  <a:pt x="6350000" y="3175025"/>
                </a:moveTo>
                <a:cubicBezTo>
                  <a:pt x="6350000" y="4928451"/>
                  <a:pt x="4928476" y="6349975"/>
                  <a:pt x="3175000" y="6349975"/>
                </a:cubicBezTo>
                <a:cubicBezTo>
                  <a:pt x="1421498" y="6349975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2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52900" r="-26465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2"/>
          <p:cNvSpPr txBox="1"/>
          <p:nvPr/>
        </p:nvSpPr>
        <p:spPr>
          <a:xfrm>
            <a:off x="1942425" y="4553960"/>
            <a:ext cx="8280300" cy="44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8" name="Google Shape;108;p2" title="афиша.jp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112013" y="4553950"/>
            <a:ext cx="3501065" cy="49517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38883" l="0" r="0" t="-38885"/>
            </a:stretch>
          </a:blipFill>
          <a:ln>
            <a:noFill/>
          </a:ln>
        </p:spPr>
      </p:sp>
      <p:pic>
        <p:nvPicPr>
          <p:cNvPr id="114" name="Google Shape;114;p3"/>
          <p:cNvPicPr preferRelativeResize="0"/>
          <p:nvPr/>
        </p:nvPicPr>
        <p:blipFill rotWithShape="1">
          <a:blip r:embed="rId4">
            <a:alphaModFix/>
          </a:blip>
          <a:srcRect b="0" l="71196" r="28100" t="0"/>
          <a:stretch/>
        </p:blipFill>
        <p:spPr>
          <a:xfrm>
            <a:off x="885250" y="10316"/>
            <a:ext cx="108030" cy="8561293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3"/>
          <p:cNvSpPr/>
          <p:nvPr/>
        </p:nvSpPr>
        <p:spPr>
          <a:xfrm>
            <a:off x="10653221" y="1257299"/>
            <a:ext cx="7658132" cy="7658102"/>
          </a:xfrm>
          <a:custGeom>
            <a:rect b="b" l="l" r="r" t="t"/>
            <a:pathLst>
              <a:path extrusionOk="0" h="6349975" w="6350000">
                <a:moveTo>
                  <a:pt x="6350000" y="3175025"/>
                </a:moveTo>
                <a:cubicBezTo>
                  <a:pt x="6350000" y="4928451"/>
                  <a:pt x="4928476" y="6349975"/>
                  <a:pt x="3175000" y="6349975"/>
                </a:cubicBezTo>
                <a:cubicBezTo>
                  <a:pt x="1421498" y="6349975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2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3"/>
          <p:cNvSpPr txBox="1"/>
          <p:nvPr/>
        </p:nvSpPr>
        <p:spPr>
          <a:xfrm>
            <a:off x="1376822" y="636538"/>
            <a:ext cx="10260600" cy="348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Цели:</a:t>
            </a:r>
            <a:endParaRPr sz="40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* Увековечение памяти о подвиге советского народа </a:t>
            </a:r>
            <a:endParaRPr sz="30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в Великой Отечественной войне</a:t>
            </a:r>
            <a:endParaRPr sz="30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* Формирование глубокого понимания значимости </a:t>
            </a:r>
            <a:endParaRPr sz="30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Победы и её цены</a:t>
            </a:r>
            <a:endParaRPr sz="30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* Воспитание патриотизма и гражданственности через знакомство с историей своей страны</a:t>
            </a:r>
            <a:endParaRPr sz="30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Задачи:</a:t>
            </a:r>
            <a:endParaRPr sz="40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* Повышение исторической грамотности участников и</a:t>
            </a:r>
            <a:endParaRPr sz="30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зрителей</a:t>
            </a:r>
            <a:endParaRPr sz="30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* Знакомство с событиями военных лет и их значением</a:t>
            </a:r>
            <a:endParaRPr sz="30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* Формирование чувства гордости за свою Родину и её героев</a:t>
            </a:r>
            <a:endParaRPr sz="30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* Развитие чувства ответственности за сохранение памяти о подвиге народа</a:t>
            </a:r>
            <a:endParaRPr sz="30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* Укрепление связи между поколениями через общие ценности и память о подвиге</a:t>
            </a:r>
            <a:endParaRPr sz="30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marR="0" rtl="0" algn="l">
              <a:lnSpc>
                <a:spcPct val="23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marR="0" rtl="0" algn="l">
              <a:lnSpc>
                <a:spcPct val="23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17" name="Google Shape;117;p3"/>
          <p:cNvSpPr/>
          <p:nvPr/>
        </p:nvSpPr>
        <p:spPr>
          <a:xfrm rot="-1025550">
            <a:off x="10266424" y="7343310"/>
            <a:ext cx="8777648" cy="3253125"/>
          </a:xfrm>
          <a:custGeom>
            <a:rect b="b" l="l" r="r" t="t"/>
            <a:pathLst>
              <a:path extrusionOk="0" h="3328371" w="10320531">
                <a:moveTo>
                  <a:pt x="0" y="0"/>
                </a:moveTo>
                <a:lnTo>
                  <a:pt x="10320531" y="0"/>
                </a:lnTo>
                <a:lnTo>
                  <a:pt x="10320531" y="3328371"/>
                </a:lnTo>
                <a:lnTo>
                  <a:pt x="0" y="332837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8" name="Google Shape;118;p3"/>
          <p:cNvSpPr/>
          <p:nvPr/>
        </p:nvSpPr>
        <p:spPr>
          <a:xfrm flipH="1" rot="-10129974">
            <a:off x="9490962" y="-104318"/>
            <a:ext cx="9080848" cy="3328371"/>
          </a:xfrm>
          <a:custGeom>
            <a:rect b="b" l="l" r="r" t="t"/>
            <a:pathLst>
              <a:path extrusionOk="0" h="3328371" w="10320531">
                <a:moveTo>
                  <a:pt x="0" y="3328372"/>
                </a:moveTo>
                <a:lnTo>
                  <a:pt x="10320530" y="3328372"/>
                </a:lnTo>
                <a:lnTo>
                  <a:pt x="10320530" y="0"/>
                </a:lnTo>
                <a:lnTo>
                  <a:pt x="0" y="0"/>
                </a:lnTo>
                <a:lnTo>
                  <a:pt x="0" y="3328372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9" name="Google Shape;119;p3"/>
          <p:cNvSpPr/>
          <p:nvPr/>
        </p:nvSpPr>
        <p:spPr>
          <a:xfrm>
            <a:off x="831235" y="8807372"/>
            <a:ext cx="216059" cy="216058"/>
          </a:xfrm>
          <a:custGeom>
            <a:rect b="b" l="l" r="r" t="t"/>
            <a:pathLst>
              <a:path extrusionOk="0" h="6349975" w="6350000">
                <a:moveTo>
                  <a:pt x="6350000" y="3175025"/>
                </a:moveTo>
                <a:cubicBezTo>
                  <a:pt x="6350000" y="4928451"/>
                  <a:pt x="4928476" y="6349975"/>
                  <a:pt x="3175000" y="6349975"/>
                </a:cubicBezTo>
                <a:cubicBezTo>
                  <a:pt x="1421498" y="6349975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2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39682" r="-39680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3"/>
          <p:cNvSpPr/>
          <p:nvPr/>
        </p:nvSpPr>
        <p:spPr>
          <a:xfrm>
            <a:off x="831235" y="9150271"/>
            <a:ext cx="216059" cy="216058"/>
          </a:xfrm>
          <a:custGeom>
            <a:rect b="b" l="l" r="r" t="t"/>
            <a:pathLst>
              <a:path extrusionOk="0" h="6349975" w="6350000">
                <a:moveTo>
                  <a:pt x="6350000" y="3175025"/>
                </a:moveTo>
                <a:cubicBezTo>
                  <a:pt x="6350000" y="4928451"/>
                  <a:pt x="4928476" y="6349975"/>
                  <a:pt x="3175000" y="6349975"/>
                </a:cubicBezTo>
                <a:cubicBezTo>
                  <a:pt x="1421498" y="6349975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2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39682" r="-39680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3"/>
          <p:cNvSpPr/>
          <p:nvPr/>
        </p:nvSpPr>
        <p:spPr>
          <a:xfrm>
            <a:off x="831235" y="9505734"/>
            <a:ext cx="216059" cy="216058"/>
          </a:xfrm>
          <a:custGeom>
            <a:rect b="b" l="l" r="r" t="t"/>
            <a:pathLst>
              <a:path extrusionOk="0" h="6349975" w="6350000">
                <a:moveTo>
                  <a:pt x="6350000" y="3175025"/>
                </a:moveTo>
                <a:cubicBezTo>
                  <a:pt x="6350000" y="4928451"/>
                  <a:pt x="4928476" y="6349975"/>
                  <a:pt x="3175000" y="6349975"/>
                </a:cubicBezTo>
                <a:cubicBezTo>
                  <a:pt x="1421498" y="6349975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2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52900" r="-26465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3"/>
          <p:cNvSpPr txBox="1"/>
          <p:nvPr/>
        </p:nvSpPr>
        <p:spPr>
          <a:xfrm>
            <a:off x="1701800" y="3883660"/>
            <a:ext cx="8280400" cy="448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4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38883" l="0" r="0" t="-38885"/>
            </a:stretch>
          </a:blipFill>
          <a:ln>
            <a:noFill/>
          </a:ln>
        </p:spPr>
      </p:sp>
      <p:pic>
        <p:nvPicPr>
          <p:cNvPr id="128" name="Google Shape;128;p4"/>
          <p:cNvPicPr preferRelativeResize="0"/>
          <p:nvPr/>
        </p:nvPicPr>
        <p:blipFill rotWithShape="1">
          <a:blip r:embed="rId4">
            <a:alphaModFix/>
          </a:blip>
          <a:srcRect b="0" l="71196" r="28100" t="0"/>
          <a:stretch/>
        </p:blipFill>
        <p:spPr>
          <a:xfrm>
            <a:off x="885250" y="10316"/>
            <a:ext cx="108030" cy="8561293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4"/>
          <p:cNvSpPr/>
          <p:nvPr/>
        </p:nvSpPr>
        <p:spPr>
          <a:xfrm>
            <a:off x="10653221" y="1257299"/>
            <a:ext cx="7658132" cy="7658102"/>
          </a:xfrm>
          <a:custGeom>
            <a:rect b="b" l="l" r="r" t="t"/>
            <a:pathLst>
              <a:path extrusionOk="0" h="6349975" w="6350000">
                <a:moveTo>
                  <a:pt x="6350000" y="3175025"/>
                </a:moveTo>
                <a:cubicBezTo>
                  <a:pt x="6350000" y="4928451"/>
                  <a:pt x="4928476" y="6349975"/>
                  <a:pt x="3175000" y="6349975"/>
                </a:cubicBezTo>
                <a:cubicBezTo>
                  <a:pt x="1421498" y="6349975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2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4"/>
          <p:cNvSpPr txBox="1"/>
          <p:nvPr/>
        </p:nvSpPr>
        <p:spPr>
          <a:xfrm>
            <a:off x="1376822" y="636538"/>
            <a:ext cx="10260600" cy="89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Основные идеи и мысли концерта:</a:t>
            </a:r>
            <a:endParaRPr sz="40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* Память и уважение - важность сохранения памяти о подвиге народа и уважения к ветеранам</a:t>
            </a:r>
            <a:endParaRPr sz="30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* Единство народа - демонстрация того, </a:t>
            </a:r>
            <a:endParaRPr sz="30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как в годы войны весь народ объединился для защиты Родины, от солдат на фронте до тружеников в тылу</a:t>
            </a:r>
            <a:endParaRPr sz="30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* Цена Победы - осознание огромной жертвы, принесённой народом (27 миллионов погибших), и важности сохранения мира</a:t>
            </a:r>
            <a:endParaRPr sz="30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* Связь поколений - передача эстафеты памяти молодому поколению, важность сохранения исторической правды</a:t>
            </a:r>
            <a:endParaRPr sz="30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* Патриотизм и гражданственность - воспитание любви к Родине и чувства ответственности за её будущее через знакомство с историей</a:t>
            </a:r>
            <a:endParaRPr sz="30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* Сила духа - показ мужества, стойкости и несгибаемой воли советского народа в годы испытаний</a:t>
            </a:r>
            <a:endParaRPr sz="30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* Мир и будущее - призыв к сохранению мира и недопущению повторения военных трагедий</a:t>
            </a:r>
            <a:endParaRPr sz="30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31" name="Google Shape;131;p4"/>
          <p:cNvSpPr/>
          <p:nvPr/>
        </p:nvSpPr>
        <p:spPr>
          <a:xfrm rot="-1025550">
            <a:off x="10266424" y="7343310"/>
            <a:ext cx="8777648" cy="3253125"/>
          </a:xfrm>
          <a:custGeom>
            <a:rect b="b" l="l" r="r" t="t"/>
            <a:pathLst>
              <a:path extrusionOk="0" h="3328371" w="10320531">
                <a:moveTo>
                  <a:pt x="0" y="0"/>
                </a:moveTo>
                <a:lnTo>
                  <a:pt x="10320531" y="0"/>
                </a:lnTo>
                <a:lnTo>
                  <a:pt x="10320531" y="3328371"/>
                </a:lnTo>
                <a:lnTo>
                  <a:pt x="0" y="332837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2" name="Google Shape;132;p4"/>
          <p:cNvSpPr/>
          <p:nvPr/>
        </p:nvSpPr>
        <p:spPr>
          <a:xfrm flipH="1" rot="-10129974">
            <a:off x="9490962" y="-104318"/>
            <a:ext cx="9080848" cy="3328371"/>
          </a:xfrm>
          <a:custGeom>
            <a:rect b="b" l="l" r="r" t="t"/>
            <a:pathLst>
              <a:path extrusionOk="0" h="3328371" w="10320531">
                <a:moveTo>
                  <a:pt x="0" y="3328372"/>
                </a:moveTo>
                <a:lnTo>
                  <a:pt x="10320530" y="3328372"/>
                </a:lnTo>
                <a:lnTo>
                  <a:pt x="10320530" y="0"/>
                </a:lnTo>
                <a:lnTo>
                  <a:pt x="0" y="0"/>
                </a:lnTo>
                <a:lnTo>
                  <a:pt x="0" y="3328372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3" name="Google Shape;133;p4"/>
          <p:cNvSpPr/>
          <p:nvPr/>
        </p:nvSpPr>
        <p:spPr>
          <a:xfrm>
            <a:off x="831235" y="8807372"/>
            <a:ext cx="216059" cy="216058"/>
          </a:xfrm>
          <a:custGeom>
            <a:rect b="b" l="l" r="r" t="t"/>
            <a:pathLst>
              <a:path extrusionOk="0" h="6349975" w="6350000">
                <a:moveTo>
                  <a:pt x="6350000" y="3175025"/>
                </a:moveTo>
                <a:cubicBezTo>
                  <a:pt x="6350000" y="4928451"/>
                  <a:pt x="4928476" y="6349975"/>
                  <a:pt x="3175000" y="6349975"/>
                </a:cubicBezTo>
                <a:cubicBezTo>
                  <a:pt x="1421498" y="6349975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2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39682" r="-39680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4"/>
          <p:cNvSpPr/>
          <p:nvPr/>
        </p:nvSpPr>
        <p:spPr>
          <a:xfrm>
            <a:off x="831235" y="9150271"/>
            <a:ext cx="216059" cy="216058"/>
          </a:xfrm>
          <a:custGeom>
            <a:rect b="b" l="l" r="r" t="t"/>
            <a:pathLst>
              <a:path extrusionOk="0" h="6349975" w="6350000">
                <a:moveTo>
                  <a:pt x="6350000" y="3175025"/>
                </a:moveTo>
                <a:cubicBezTo>
                  <a:pt x="6350000" y="4928451"/>
                  <a:pt x="4928476" y="6349975"/>
                  <a:pt x="3175000" y="6349975"/>
                </a:cubicBezTo>
                <a:cubicBezTo>
                  <a:pt x="1421498" y="6349975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2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39682" r="-39680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4"/>
          <p:cNvSpPr/>
          <p:nvPr/>
        </p:nvSpPr>
        <p:spPr>
          <a:xfrm>
            <a:off x="831235" y="9505734"/>
            <a:ext cx="216059" cy="216058"/>
          </a:xfrm>
          <a:custGeom>
            <a:rect b="b" l="l" r="r" t="t"/>
            <a:pathLst>
              <a:path extrusionOk="0" h="6349975" w="6350000">
                <a:moveTo>
                  <a:pt x="6350000" y="3175025"/>
                </a:moveTo>
                <a:cubicBezTo>
                  <a:pt x="6350000" y="4928451"/>
                  <a:pt x="4928476" y="6349975"/>
                  <a:pt x="3175000" y="6349975"/>
                </a:cubicBezTo>
                <a:cubicBezTo>
                  <a:pt x="1421498" y="6349975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2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52900" r="-26465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4"/>
          <p:cNvSpPr txBox="1"/>
          <p:nvPr/>
        </p:nvSpPr>
        <p:spPr>
          <a:xfrm>
            <a:off x="1701800" y="3883660"/>
            <a:ext cx="8280400" cy="448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5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38883" l="0" r="0" t="-38885"/>
            </a:stretch>
          </a:blipFill>
          <a:ln>
            <a:noFill/>
          </a:ln>
        </p:spPr>
      </p:sp>
      <p:pic>
        <p:nvPicPr>
          <p:cNvPr id="142" name="Google Shape;142;p5"/>
          <p:cNvPicPr preferRelativeResize="0"/>
          <p:nvPr/>
        </p:nvPicPr>
        <p:blipFill rotWithShape="1">
          <a:blip r:embed="rId4">
            <a:alphaModFix/>
          </a:blip>
          <a:srcRect b="0" l="71196" r="28100" t="0"/>
          <a:stretch/>
        </p:blipFill>
        <p:spPr>
          <a:xfrm>
            <a:off x="885250" y="10316"/>
            <a:ext cx="108030" cy="8561293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5"/>
          <p:cNvSpPr/>
          <p:nvPr/>
        </p:nvSpPr>
        <p:spPr>
          <a:xfrm>
            <a:off x="10653221" y="1257299"/>
            <a:ext cx="7658132" cy="7658102"/>
          </a:xfrm>
          <a:custGeom>
            <a:rect b="b" l="l" r="r" t="t"/>
            <a:pathLst>
              <a:path extrusionOk="0" h="6349975" w="6350000">
                <a:moveTo>
                  <a:pt x="6350000" y="3175025"/>
                </a:moveTo>
                <a:cubicBezTo>
                  <a:pt x="6350000" y="4928451"/>
                  <a:pt x="4928476" y="6349975"/>
                  <a:pt x="3175000" y="6349975"/>
                </a:cubicBezTo>
                <a:cubicBezTo>
                  <a:pt x="1421498" y="6349975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2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5"/>
          <p:cNvSpPr txBox="1"/>
          <p:nvPr/>
        </p:nvSpPr>
        <p:spPr>
          <a:xfrm>
            <a:off x="1376822" y="636538"/>
            <a:ext cx="10260600" cy="632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6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ЦИФРОВЫЕ ПОКАЗАТЕЛИ ПРОЕКТА</a:t>
            </a:r>
            <a:r>
              <a:rPr lang="en-US" sz="4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sz="4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концерте принимали участие студенты и преподаватели Вятского колледжа культуры.</a:t>
            </a:r>
            <a:endParaRPr sz="3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Творческие коллективы колледжа:</a:t>
            </a:r>
            <a:endParaRPr sz="3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19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Times New Roman"/>
              <a:buChar char="-"/>
            </a:pPr>
            <a:r>
              <a:rPr lang="en-US" sz="3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Народный танцевально-хоровой коллектив «Вятка» </a:t>
            </a:r>
            <a:endParaRPr sz="3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19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Times New Roman"/>
              <a:buChar char="-"/>
            </a:pPr>
            <a:r>
              <a:rPr lang="en-US" sz="3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Народный ансамбль классического танца «Реверанс» </a:t>
            </a:r>
            <a:endParaRPr sz="3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19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Times New Roman"/>
              <a:buChar char="-"/>
            </a:pPr>
            <a:r>
              <a:rPr lang="en-US" sz="3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Учебный ансамбль «СтуденТЫ»</a:t>
            </a:r>
            <a:endParaRPr sz="3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19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Times New Roman"/>
              <a:buChar char="-"/>
            </a:pPr>
            <a:r>
              <a:rPr lang="en-US" sz="3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Учебный фольклорный ансамбль «ПерегудоЦки»</a:t>
            </a:r>
            <a:endParaRPr sz="3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19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Times New Roman"/>
              <a:buChar char="-"/>
            </a:pPr>
            <a:r>
              <a:rPr lang="en-US" sz="3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Народный учебный театр Вятского колледжа культуры</a:t>
            </a:r>
            <a:endParaRPr sz="3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ВСЕГО: 150 человек</a:t>
            </a:r>
            <a:endParaRPr sz="3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ЗРИТЕЛЕЙ В ЗАЛЕ: 500 человек</a:t>
            </a:r>
            <a:endParaRPr sz="3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</p:txBody>
      </p:sp>
      <p:sp>
        <p:nvSpPr>
          <p:cNvPr id="145" name="Google Shape;145;p5"/>
          <p:cNvSpPr/>
          <p:nvPr/>
        </p:nvSpPr>
        <p:spPr>
          <a:xfrm rot="-1025550">
            <a:off x="10266424" y="7343310"/>
            <a:ext cx="8777648" cy="3253125"/>
          </a:xfrm>
          <a:custGeom>
            <a:rect b="b" l="l" r="r" t="t"/>
            <a:pathLst>
              <a:path extrusionOk="0" h="3328371" w="10320531">
                <a:moveTo>
                  <a:pt x="0" y="0"/>
                </a:moveTo>
                <a:lnTo>
                  <a:pt x="10320531" y="0"/>
                </a:lnTo>
                <a:lnTo>
                  <a:pt x="10320531" y="3328371"/>
                </a:lnTo>
                <a:lnTo>
                  <a:pt x="0" y="332837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6" name="Google Shape;146;p5"/>
          <p:cNvSpPr/>
          <p:nvPr/>
        </p:nvSpPr>
        <p:spPr>
          <a:xfrm flipH="1" rot="-10129974">
            <a:off x="9490962" y="-104318"/>
            <a:ext cx="9080848" cy="3328371"/>
          </a:xfrm>
          <a:custGeom>
            <a:rect b="b" l="l" r="r" t="t"/>
            <a:pathLst>
              <a:path extrusionOk="0" h="3328371" w="10320531">
                <a:moveTo>
                  <a:pt x="0" y="3328372"/>
                </a:moveTo>
                <a:lnTo>
                  <a:pt x="10320530" y="3328372"/>
                </a:lnTo>
                <a:lnTo>
                  <a:pt x="10320530" y="0"/>
                </a:lnTo>
                <a:lnTo>
                  <a:pt x="0" y="0"/>
                </a:lnTo>
                <a:lnTo>
                  <a:pt x="0" y="3328372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7" name="Google Shape;147;p5"/>
          <p:cNvSpPr/>
          <p:nvPr/>
        </p:nvSpPr>
        <p:spPr>
          <a:xfrm>
            <a:off x="831235" y="8807372"/>
            <a:ext cx="216059" cy="216058"/>
          </a:xfrm>
          <a:custGeom>
            <a:rect b="b" l="l" r="r" t="t"/>
            <a:pathLst>
              <a:path extrusionOk="0" h="6349975" w="6350000">
                <a:moveTo>
                  <a:pt x="6350000" y="3175025"/>
                </a:moveTo>
                <a:cubicBezTo>
                  <a:pt x="6350000" y="4928451"/>
                  <a:pt x="4928476" y="6349975"/>
                  <a:pt x="3175000" y="6349975"/>
                </a:cubicBezTo>
                <a:cubicBezTo>
                  <a:pt x="1421498" y="6349975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2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39682" r="-39680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5"/>
          <p:cNvSpPr/>
          <p:nvPr/>
        </p:nvSpPr>
        <p:spPr>
          <a:xfrm>
            <a:off x="831235" y="9150271"/>
            <a:ext cx="216059" cy="216058"/>
          </a:xfrm>
          <a:custGeom>
            <a:rect b="b" l="l" r="r" t="t"/>
            <a:pathLst>
              <a:path extrusionOk="0" h="6349975" w="6350000">
                <a:moveTo>
                  <a:pt x="6350000" y="3175025"/>
                </a:moveTo>
                <a:cubicBezTo>
                  <a:pt x="6350000" y="4928451"/>
                  <a:pt x="4928476" y="6349975"/>
                  <a:pt x="3175000" y="6349975"/>
                </a:cubicBezTo>
                <a:cubicBezTo>
                  <a:pt x="1421498" y="6349975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2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39682" r="-39680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5"/>
          <p:cNvSpPr/>
          <p:nvPr/>
        </p:nvSpPr>
        <p:spPr>
          <a:xfrm>
            <a:off x="831235" y="9505734"/>
            <a:ext cx="216059" cy="216058"/>
          </a:xfrm>
          <a:custGeom>
            <a:rect b="b" l="l" r="r" t="t"/>
            <a:pathLst>
              <a:path extrusionOk="0" h="6349975" w="6350000">
                <a:moveTo>
                  <a:pt x="6350000" y="3175025"/>
                </a:moveTo>
                <a:cubicBezTo>
                  <a:pt x="6350000" y="4928451"/>
                  <a:pt x="4928476" y="6349975"/>
                  <a:pt x="3175000" y="6349975"/>
                </a:cubicBezTo>
                <a:cubicBezTo>
                  <a:pt x="1421498" y="6349975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2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52900" r="-26465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5"/>
          <p:cNvSpPr txBox="1"/>
          <p:nvPr/>
        </p:nvSpPr>
        <p:spPr>
          <a:xfrm>
            <a:off x="1701800" y="3883660"/>
            <a:ext cx="8280400" cy="448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6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38883" l="0" r="0" t="-38885"/>
            </a:stretch>
          </a:blipFill>
          <a:ln>
            <a:noFill/>
          </a:ln>
        </p:spPr>
      </p:sp>
      <p:pic>
        <p:nvPicPr>
          <p:cNvPr id="156" name="Google Shape;156;p6"/>
          <p:cNvPicPr preferRelativeResize="0"/>
          <p:nvPr/>
        </p:nvPicPr>
        <p:blipFill rotWithShape="1">
          <a:blip r:embed="rId4">
            <a:alphaModFix/>
          </a:blip>
          <a:srcRect b="0" l="71196" r="28100" t="0"/>
          <a:stretch/>
        </p:blipFill>
        <p:spPr>
          <a:xfrm>
            <a:off x="885250" y="10316"/>
            <a:ext cx="108030" cy="8561293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6"/>
          <p:cNvSpPr/>
          <p:nvPr/>
        </p:nvSpPr>
        <p:spPr>
          <a:xfrm>
            <a:off x="831235" y="8807372"/>
            <a:ext cx="216059" cy="216058"/>
          </a:xfrm>
          <a:custGeom>
            <a:rect b="b" l="l" r="r" t="t"/>
            <a:pathLst>
              <a:path extrusionOk="0" h="6349975" w="6350000">
                <a:moveTo>
                  <a:pt x="6350000" y="3175025"/>
                </a:moveTo>
                <a:cubicBezTo>
                  <a:pt x="6350000" y="4928451"/>
                  <a:pt x="4928476" y="6349975"/>
                  <a:pt x="3175000" y="6349975"/>
                </a:cubicBezTo>
                <a:cubicBezTo>
                  <a:pt x="1421498" y="6349975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2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39682" r="-39680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6"/>
          <p:cNvSpPr/>
          <p:nvPr/>
        </p:nvSpPr>
        <p:spPr>
          <a:xfrm>
            <a:off x="831235" y="9150271"/>
            <a:ext cx="216059" cy="216058"/>
          </a:xfrm>
          <a:custGeom>
            <a:rect b="b" l="l" r="r" t="t"/>
            <a:pathLst>
              <a:path extrusionOk="0" h="6349975" w="6350000">
                <a:moveTo>
                  <a:pt x="6350000" y="3175025"/>
                </a:moveTo>
                <a:cubicBezTo>
                  <a:pt x="6350000" y="4928451"/>
                  <a:pt x="4928476" y="6349975"/>
                  <a:pt x="3175000" y="6349975"/>
                </a:cubicBezTo>
                <a:cubicBezTo>
                  <a:pt x="1421498" y="6349975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2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39682" r="-39680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6"/>
          <p:cNvSpPr/>
          <p:nvPr/>
        </p:nvSpPr>
        <p:spPr>
          <a:xfrm>
            <a:off x="831235" y="9505734"/>
            <a:ext cx="216059" cy="216058"/>
          </a:xfrm>
          <a:custGeom>
            <a:rect b="b" l="l" r="r" t="t"/>
            <a:pathLst>
              <a:path extrusionOk="0" h="6349975" w="6350000">
                <a:moveTo>
                  <a:pt x="6350000" y="3175025"/>
                </a:moveTo>
                <a:cubicBezTo>
                  <a:pt x="6350000" y="4928451"/>
                  <a:pt x="4928476" y="6349975"/>
                  <a:pt x="3175000" y="6349975"/>
                </a:cubicBezTo>
                <a:cubicBezTo>
                  <a:pt x="1421498" y="6349975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2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52900" r="-26465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0" name="Google Shape;160;p6"/>
          <p:cNvPicPr preferRelativeResize="0"/>
          <p:nvPr/>
        </p:nvPicPr>
        <p:blipFill rotWithShape="1">
          <a:blip r:embed="rId4">
            <a:alphaModFix/>
          </a:blip>
          <a:srcRect b="0" l="71196" r="28100" t="0"/>
          <a:stretch/>
        </p:blipFill>
        <p:spPr>
          <a:xfrm rot="10800000">
            <a:off x="17313315" y="1731952"/>
            <a:ext cx="108030" cy="8561293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6"/>
          <p:cNvSpPr/>
          <p:nvPr/>
        </p:nvSpPr>
        <p:spPr>
          <a:xfrm rot="10800000">
            <a:off x="17259300" y="1280131"/>
            <a:ext cx="216059" cy="216058"/>
          </a:xfrm>
          <a:custGeom>
            <a:rect b="b" l="l" r="r" t="t"/>
            <a:pathLst>
              <a:path extrusionOk="0" h="6349975" w="6350000">
                <a:moveTo>
                  <a:pt x="6350000" y="3175025"/>
                </a:moveTo>
                <a:cubicBezTo>
                  <a:pt x="6350000" y="4928451"/>
                  <a:pt x="4928476" y="6349975"/>
                  <a:pt x="3175000" y="6349975"/>
                </a:cubicBezTo>
                <a:cubicBezTo>
                  <a:pt x="1421498" y="6349975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2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39682" r="-39680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6"/>
          <p:cNvSpPr/>
          <p:nvPr/>
        </p:nvSpPr>
        <p:spPr>
          <a:xfrm rot="10800000">
            <a:off x="17259300" y="937231"/>
            <a:ext cx="216059" cy="216058"/>
          </a:xfrm>
          <a:custGeom>
            <a:rect b="b" l="l" r="r" t="t"/>
            <a:pathLst>
              <a:path extrusionOk="0" h="6349975" w="6350000">
                <a:moveTo>
                  <a:pt x="6350000" y="3175025"/>
                </a:moveTo>
                <a:cubicBezTo>
                  <a:pt x="6350000" y="4928451"/>
                  <a:pt x="4928476" y="6349975"/>
                  <a:pt x="3175000" y="6349975"/>
                </a:cubicBezTo>
                <a:cubicBezTo>
                  <a:pt x="1421498" y="6349975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2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39682" r="-39680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6"/>
          <p:cNvSpPr/>
          <p:nvPr/>
        </p:nvSpPr>
        <p:spPr>
          <a:xfrm rot="10800000">
            <a:off x="17259300" y="581768"/>
            <a:ext cx="216059" cy="216058"/>
          </a:xfrm>
          <a:custGeom>
            <a:rect b="b" l="l" r="r" t="t"/>
            <a:pathLst>
              <a:path extrusionOk="0" h="6349975" w="6350000">
                <a:moveTo>
                  <a:pt x="6350000" y="3175025"/>
                </a:moveTo>
                <a:cubicBezTo>
                  <a:pt x="6350000" y="4928451"/>
                  <a:pt x="4928476" y="6349975"/>
                  <a:pt x="3175000" y="6349975"/>
                </a:cubicBezTo>
                <a:cubicBezTo>
                  <a:pt x="1421498" y="6349975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2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52900" r="-26465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6"/>
          <p:cNvSpPr/>
          <p:nvPr/>
        </p:nvSpPr>
        <p:spPr>
          <a:xfrm>
            <a:off x="9982361" y="6134409"/>
            <a:ext cx="11969556" cy="3860182"/>
          </a:xfrm>
          <a:custGeom>
            <a:rect b="b" l="l" r="r" t="t"/>
            <a:pathLst>
              <a:path extrusionOk="0" h="3860182" w="11969556">
                <a:moveTo>
                  <a:pt x="0" y="0"/>
                </a:moveTo>
                <a:lnTo>
                  <a:pt x="11969556" y="0"/>
                </a:lnTo>
                <a:lnTo>
                  <a:pt x="11969556" y="3860182"/>
                </a:lnTo>
                <a:lnTo>
                  <a:pt x="0" y="386018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5" name="Google Shape;165;p6"/>
          <p:cNvSpPr/>
          <p:nvPr/>
        </p:nvSpPr>
        <p:spPr>
          <a:xfrm rot="9658283">
            <a:off x="-1580477" y="-1265973"/>
            <a:ext cx="9845798" cy="3175270"/>
          </a:xfrm>
          <a:custGeom>
            <a:rect b="b" l="l" r="r" t="t"/>
            <a:pathLst>
              <a:path extrusionOk="0" h="3175270" w="9845798">
                <a:moveTo>
                  <a:pt x="9845798" y="3175269"/>
                </a:moveTo>
                <a:lnTo>
                  <a:pt x="0" y="3175269"/>
                </a:lnTo>
                <a:lnTo>
                  <a:pt x="0" y="0"/>
                </a:lnTo>
                <a:lnTo>
                  <a:pt x="9845798" y="0"/>
                </a:lnTo>
                <a:lnTo>
                  <a:pt x="9845798" y="3175269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6" name="Google Shape;166;p6"/>
          <p:cNvSpPr/>
          <p:nvPr/>
        </p:nvSpPr>
        <p:spPr>
          <a:xfrm rot="1157599">
            <a:off x="9404345" y="356244"/>
            <a:ext cx="10001656" cy="3225534"/>
          </a:xfrm>
          <a:custGeom>
            <a:rect b="b" l="l" r="r" t="t"/>
            <a:pathLst>
              <a:path extrusionOk="0" h="3225534" w="10001656">
                <a:moveTo>
                  <a:pt x="0" y="0"/>
                </a:moveTo>
                <a:lnTo>
                  <a:pt x="10001656" y="0"/>
                </a:lnTo>
                <a:lnTo>
                  <a:pt x="10001656" y="3225534"/>
                </a:lnTo>
                <a:lnTo>
                  <a:pt x="0" y="32255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7" name="Google Shape;167;p6"/>
          <p:cNvSpPr txBox="1"/>
          <p:nvPr/>
        </p:nvSpPr>
        <p:spPr>
          <a:xfrm>
            <a:off x="1650325" y="4029155"/>
            <a:ext cx="10671810" cy="4994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6"/>
          <p:cNvSpPr txBox="1"/>
          <p:nvPr/>
        </p:nvSpPr>
        <p:spPr>
          <a:xfrm>
            <a:off x="2715270" y="1572815"/>
            <a:ext cx="10260600" cy="45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687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ЗАКЛЮЧИТЕЛЬНЫЕ КОММЕНТАРИИ</a:t>
            </a:r>
            <a:endParaRPr/>
          </a:p>
          <a:p>
            <a:pPr indent="0" lvl="0" marL="0" marR="0" rtl="0" algn="ctr">
              <a:lnSpc>
                <a:spcPct val="126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К ПРОЕКТУ:</a:t>
            </a:r>
            <a:endParaRPr sz="40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marR="0" rtl="0" algn="ctr">
              <a:lnSpc>
                <a:spcPct val="126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marR="0" rtl="0" algn="l">
              <a:lnSpc>
                <a:spcPct val="12687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Театрализованный концерт </a:t>
            </a:r>
            <a:r>
              <a:rPr lang="en-US" sz="40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«Навстречу Победе!» являлся отчетным концертом Вятского колледжа культуры.</a:t>
            </a:r>
            <a:r>
              <a:rPr lang="en-US" sz="40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endParaRPr sz="40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  <dc:creator>Дирекция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1C29111BD7274EB48FE03B3FCEE75996_12</vt:lpwstr>
  </property>
  <property fmtid="{D5CDD505-2E9C-101B-9397-08002B2CF9AE}" pid="3" name="KSOProductBuildVer">
    <vt:lpwstr>1049-12.2.0.13431</vt:lpwstr>
  </property>
</Properties>
</file>