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10287000" cx="18288000"/>
  <p:notesSz cx="6858000" cy="9144000"/>
  <p:embeddedFontLst>
    <p:embeddedFont>
      <p:font typeface="Poppins"/>
      <p:regular r:id="rId12"/>
      <p:bold r:id="rId13"/>
      <p:italic r:id="rId14"/>
      <p:boldItalic r:id="rId15"/>
    </p:embeddedFont>
    <p:embeddedFont>
      <p:font typeface="Roboto Condensed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h/BEVjomLZf5CQZQfH5HK+b1yn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oppins-bold.fntdata"/><Relationship Id="rId12" Type="http://schemas.openxmlformats.org/officeDocument/2006/relationships/font" Target="fonts/Poppins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oppins-boldItalic.fntdata"/><Relationship Id="rId14" Type="http://schemas.openxmlformats.org/officeDocument/2006/relationships/font" Target="fonts/Poppins-italic.fntdata"/><Relationship Id="rId17" Type="http://schemas.openxmlformats.org/officeDocument/2006/relationships/font" Target="fonts/RobotoCondensed-bold.fntdata"/><Relationship Id="rId16" Type="http://schemas.openxmlformats.org/officeDocument/2006/relationships/font" Target="fonts/RobotoCondense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Condensed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Condensed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Relationship Id="rId4" Type="http://schemas.openxmlformats.org/officeDocument/2006/relationships/image" Target="../media/image11.png"/><Relationship Id="rId5" Type="http://schemas.openxmlformats.org/officeDocument/2006/relationships/image" Target="../media/image4.jpg"/><Relationship Id="rId6" Type="http://schemas.openxmlformats.org/officeDocument/2006/relationships/image" Target="../media/image6.png"/><Relationship Id="rId7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1.jpg"/><Relationship Id="rId6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1.jp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1.jpg"/><Relationship Id="rId6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1.jpg"/><Relationship Id="rId6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35485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-25719" y="8903682"/>
            <a:ext cx="10524003" cy="2236351"/>
          </a:xfrm>
          <a:custGeom>
            <a:rect b="b" l="l" r="r" t="t"/>
            <a:pathLst>
              <a:path extrusionOk="0" h="2236351" w="10524003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 rot="10800000">
            <a:off x="-25719" y="-898718"/>
            <a:ext cx="11859582" cy="2520161"/>
          </a:xfrm>
          <a:custGeom>
            <a:rect b="b" l="l" r="r" t="t"/>
            <a:pathLst>
              <a:path extrusionOk="0" h="2520161" w="11859582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>
            <a:off x="9414711" y="-510132"/>
            <a:ext cx="11307310" cy="11307265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10633" r="-39363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 rot="3475231">
            <a:off x="5106772" y="5751123"/>
            <a:ext cx="9845798" cy="3175270"/>
          </a:xfrm>
          <a:custGeom>
            <a:rect b="b" l="l" r="r" t="t"/>
            <a:pathLst>
              <a:path extrusionOk="0" h="3175270" w="9845798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"/>
          <p:cNvSpPr/>
          <p:nvPr/>
        </p:nvSpPr>
        <p:spPr>
          <a:xfrm rot="-3722990">
            <a:off x="7930926" y="-1587635"/>
            <a:ext cx="9845798" cy="3175270"/>
          </a:xfrm>
          <a:custGeom>
            <a:rect b="b" l="l" r="r" t="t"/>
            <a:pathLst>
              <a:path extrusionOk="0" h="3175270" w="9845798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4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Премия</a:t>
            </a:r>
            <a:endParaRPr b="0" i="0" sz="3800" u="none" cap="none" strike="noStrike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ctr">
              <a:lnSpc>
                <a:spcPct val="1364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в области организации массовых мероприятий</a:t>
            </a:r>
            <a:endParaRPr/>
          </a:p>
          <a:p>
            <a:pPr indent="0" lvl="0" marL="0" marR="0" rtl="0" algn="ctr">
              <a:lnSpc>
                <a:spcPct val="1364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«Золотая Легенда</a:t>
            </a:r>
            <a:r>
              <a:rPr b="0" i="0" lang="en-US" sz="3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b="0" i="0" lang="en-US" sz="3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Эпизод </a:t>
            </a:r>
            <a:r>
              <a:rPr b="0" i="0" lang="en-US" sz="38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b="0" i="0" lang="en-US" sz="380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» </a:t>
            </a:r>
            <a:endParaRPr b="0" i="0" sz="3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211470" y="1988304"/>
            <a:ext cx="3548317" cy="4088194"/>
          </a:xfrm>
          <a:custGeom>
            <a:rect b="b" l="l" r="r" t="t"/>
            <a:pathLst>
              <a:path extrusionOk="0" h="4088194" w="3548317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9843" l="0" r="-5818" t="0"/>
            </a:stretch>
          </a:blipFill>
          <a:ln>
            <a:noFill/>
          </a:ln>
        </p:spPr>
      </p:sp>
      <p:sp>
        <p:nvSpPr>
          <p:cNvPr id="92" name="Google Shape;92;p1"/>
          <p:cNvSpPr txBox="1"/>
          <p:nvPr/>
        </p:nvSpPr>
        <p:spPr>
          <a:xfrm>
            <a:off x="451361" y="7738360"/>
            <a:ext cx="8387700" cy="12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3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6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Режиссер мероприятия: </a:t>
            </a:r>
            <a:r>
              <a:rPr lang="en-US" sz="236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Серебренникова Зоя; помощник режиссера – Киреева Виктория </a:t>
            </a:r>
            <a:endParaRPr sz="236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just">
              <a:lnSpc>
                <a:spcPct val="113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6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"/>
          <p:cNvSpPr txBox="1"/>
          <p:nvPr/>
        </p:nvSpPr>
        <p:spPr>
          <a:xfrm>
            <a:off x="451361" y="6525857"/>
            <a:ext cx="8387700" cy="124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3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2360" u="none" cap="none" strike="noStrike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Название учреждения: </a:t>
            </a:r>
            <a:r>
              <a:rPr lang="en-US" sz="236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Новосибирский областной колледж культуры и искусств</a:t>
            </a:r>
            <a:r>
              <a:rPr lang="en-US" sz="236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/>
          </a:p>
          <a:p>
            <a:pPr indent="0" lvl="0" marL="0" marR="0" rtl="0" algn="just">
              <a:lnSpc>
                <a:spcPct val="113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60" u="none" cap="none" strike="noStrik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>
            <a:off x="885250" y="10316"/>
            <a:ext cx="108030" cy="856129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/>
          <p:nvPr/>
        </p:nvSpPr>
        <p:spPr>
          <a:xfrm>
            <a:off x="10653221" y="1257299"/>
            <a:ext cx="7658132" cy="7658102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НАЗВАНИЕ ПРЕДСТАВЛЕНИЯ,</a:t>
            </a:r>
            <a:endParaRPr/>
          </a:p>
          <a:p>
            <a:pPr indent="0" lvl="0" marL="0" marR="0" rtl="0" algn="l">
              <a:lnSpc>
                <a:spcPct val="17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ДАТА И МЕСТО ЕГО ПРОВЕДЕНИЯ</a:t>
            </a:r>
            <a:endParaRPr/>
          </a:p>
        </p:txBody>
      </p:sp>
      <p:sp>
        <p:nvSpPr>
          <p:cNvPr id="102" name="Google Shape;102;p2"/>
          <p:cNvSpPr/>
          <p:nvPr/>
        </p:nvSpPr>
        <p:spPr>
          <a:xfrm rot="-1025550">
            <a:off x="10266424" y="7343310"/>
            <a:ext cx="8777648" cy="3253125"/>
          </a:xfrm>
          <a:custGeom>
            <a:rect b="b" l="l" r="r" t="t"/>
            <a:pathLst>
              <a:path extrusionOk="0" h="3328371" w="1032053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2"/>
          <p:cNvSpPr/>
          <p:nvPr/>
        </p:nvSpPr>
        <p:spPr>
          <a:xfrm flipH="1" rot="-10129974">
            <a:off x="9490962" y="-104318"/>
            <a:ext cx="9080848" cy="3328371"/>
          </a:xfrm>
          <a:custGeom>
            <a:rect b="b" l="l" r="r" t="t"/>
            <a:pathLst>
              <a:path extrusionOk="0" h="3328371" w="1032053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2"/>
          <p:cNvSpPr/>
          <p:nvPr/>
        </p:nvSpPr>
        <p:spPr>
          <a:xfrm>
            <a:off x="831235" y="8807372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831235" y="9150271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831235" y="9505734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1047300" y="2887425"/>
            <a:ext cx="8118300" cy="46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Торжественная церемония вручения дипломов, 2024 — 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«Магия культуры»  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29.06.24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Концертный зал имени Александра Иванова, Новосибирский колледж культуры и искусств. </a:t>
            </a:r>
            <a:endParaRPr sz="23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pic>
        <p:nvPicPr>
          <p:cNvPr id="113" name="Google Shape;113;p3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>
            <a:off x="885250" y="10316"/>
            <a:ext cx="108030" cy="856129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/>
          <p:nvPr/>
        </p:nvSpPr>
        <p:spPr>
          <a:xfrm>
            <a:off x="10653221" y="1257299"/>
            <a:ext cx="7658132" cy="7658102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"/>
          <p:cNvSpPr txBox="1"/>
          <p:nvPr/>
        </p:nvSpPr>
        <p:spPr>
          <a:xfrm>
            <a:off x="1376822" y="636538"/>
            <a:ext cx="10260723" cy="10227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3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ЦЕЛИ, ЗАДАЧИ</a:t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 rot="-1025550">
            <a:off x="10266424" y="7343310"/>
            <a:ext cx="8777648" cy="3253125"/>
          </a:xfrm>
          <a:custGeom>
            <a:rect b="b" l="l" r="r" t="t"/>
            <a:pathLst>
              <a:path extrusionOk="0" h="3328371" w="1032053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3"/>
          <p:cNvSpPr/>
          <p:nvPr/>
        </p:nvSpPr>
        <p:spPr>
          <a:xfrm flipH="1" rot="-10129974">
            <a:off x="9490962" y="-104318"/>
            <a:ext cx="9080848" cy="3328371"/>
          </a:xfrm>
          <a:custGeom>
            <a:rect b="b" l="l" r="r" t="t"/>
            <a:pathLst>
              <a:path extrusionOk="0" h="3328371" w="1032053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8" name="Google Shape;118;p3"/>
          <p:cNvSpPr/>
          <p:nvPr/>
        </p:nvSpPr>
        <p:spPr>
          <a:xfrm>
            <a:off x="831235" y="8807372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3"/>
          <p:cNvSpPr/>
          <p:nvPr/>
        </p:nvSpPr>
        <p:spPr>
          <a:xfrm>
            <a:off x="831235" y="9150271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"/>
          <p:cNvSpPr/>
          <p:nvPr/>
        </p:nvSpPr>
        <p:spPr>
          <a:xfrm>
            <a:off x="831235" y="9505734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"/>
          <p:cNvSpPr txBox="1"/>
          <p:nvPr/>
        </p:nvSpPr>
        <p:spPr>
          <a:xfrm>
            <a:off x="1376825" y="1659250"/>
            <a:ext cx="8605500" cy="76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Цель:</a:t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Создание запоминающегося события вручения дипломов, подчеркивающего важность перехода к новому этапу жизни.</a:t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Задачи:</a:t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1. Подчеркнуть достижения выпускников и их готовность к профессиональной деятельности</a:t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2. Создать торжественную атмосферу праздника через тематическое оформление</a:t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3. Вдохновить выпускников на успешное будущее и самостоятельное определение жизненного пути</a:t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4. Укрепить связи между выпускниками и преподавателями</a:t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5. Организовать качественное проведение церемонии награждения</a:t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6. Обеспечить запоминающиеся эмоциональные впечатления от мероприятия</a:t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7. Запечатлеть важный момент в жизни выпускников через фото- и видеосъемку</a:t>
            </a:r>
            <a:endParaRPr sz="21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pic>
        <p:nvPicPr>
          <p:cNvPr id="127" name="Google Shape;127;p4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>
            <a:off x="885250" y="10316"/>
            <a:ext cx="108030" cy="856129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4"/>
          <p:cNvSpPr/>
          <p:nvPr/>
        </p:nvSpPr>
        <p:spPr>
          <a:xfrm>
            <a:off x="12021096" y="1314449"/>
            <a:ext cx="7651750" cy="7651720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"/>
          <p:cNvSpPr txBox="1"/>
          <p:nvPr/>
        </p:nvSpPr>
        <p:spPr>
          <a:xfrm>
            <a:off x="1376822" y="636538"/>
            <a:ext cx="10260723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ОПИСАНИЕ,</a:t>
            </a:r>
            <a:endParaRPr sz="4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5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ОСНОВНЫЕ МЫСЛИ,</a:t>
            </a:r>
            <a:endParaRPr sz="4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50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ЗАЛОЖЕННЫЕ В ОСНОВУ МЕРОПРИЯТИЯ</a:t>
            </a:r>
            <a:endParaRPr/>
          </a:p>
        </p:txBody>
      </p:sp>
      <p:sp>
        <p:nvSpPr>
          <p:cNvPr id="130" name="Google Shape;130;p4"/>
          <p:cNvSpPr/>
          <p:nvPr/>
        </p:nvSpPr>
        <p:spPr>
          <a:xfrm rot="-1025550">
            <a:off x="10266424" y="7343310"/>
            <a:ext cx="8777648" cy="3253125"/>
          </a:xfrm>
          <a:custGeom>
            <a:rect b="b" l="l" r="r" t="t"/>
            <a:pathLst>
              <a:path extrusionOk="0" h="3328371" w="1032053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1" name="Google Shape;131;p4"/>
          <p:cNvSpPr/>
          <p:nvPr/>
        </p:nvSpPr>
        <p:spPr>
          <a:xfrm flipH="1" rot="-10129974">
            <a:off x="9490962" y="-104318"/>
            <a:ext cx="9080848" cy="3328371"/>
          </a:xfrm>
          <a:custGeom>
            <a:rect b="b" l="l" r="r" t="t"/>
            <a:pathLst>
              <a:path extrusionOk="0" h="3328371" w="1032053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2" name="Google Shape;132;p4"/>
          <p:cNvSpPr/>
          <p:nvPr/>
        </p:nvSpPr>
        <p:spPr>
          <a:xfrm>
            <a:off x="831235" y="8807372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4"/>
          <p:cNvSpPr/>
          <p:nvPr/>
        </p:nvSpPr>
        <p:spPr>
          <a:xfrm>
            <a:off x="831235" y="9150271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4"/>
          <p:cNvSpPr/>
          <p:nvPr/>
        </p:nvSpPr>
        <p:spPr>
          <a:xfrm>
            <a:off x="831235" y="9505734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4"/>
          <p:cNvSpPr txBox="1"/>
          <p:nvPr/>
        </p:nvSpPr>
        <p:spPr>
          <a:xfrm>
            <a:off x="1376825" y="3342800"/>
            <a:ext cx="10585500" cy="50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Магия культуры — необычная церемония вручения дипломов, созданная в стиле мистического действа с элементами "Битвы экстрасенсов". Преподаватели, перевоплотившись в магов, предсказывают успех выпускникам. Для мероприятия разработана особая хореография, где движения артистов вдохновлены сложной технологией работы с кукольными механизмами.  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Каждая пластическая зарисовка тщательно продумана и представляет собой ритуал, в процессе которого символически "рождается" птица провидца — метафора прозрения и будущего. Через выверенные движения и взаимодействие исполнителей создается ощущение оживания магической птицы, что усиливает атмосферу таинства и волшебства.  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Мероприятие сочетает в себе элементы театрализации, юмора и вдохновения, создавая идеальный баланс между торжественностью момента и легкостью восприятия.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Основные мысли: "Магия культуры" — это символический ритуал, где через мистическую атмосферу и хореографию, вдохновленную кукольными механизмами, преподаватели-маги "предсказывают" успех выпускникам. Мероприятие подчеркивает, что будущее зависит от самих выпускников, но основано на знаниях, полученных в колледже. Символика "птицы провидца" олицетворяет прозрение, рост и новые горизонты.</a:t>
            </a:r>
            <a:endParaRPr sz="18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pic>
        <p:nvPicPr>
          <p:cNvPr id="141" name="Google Shape;141;p5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>
            <a:off x="885250" y="10316"/>
            <a:ext cx="108030" cy="856129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/>
          <p:nvPr/>
        </p:nvSpPr>
        <p:spPr>
          <a:xfrm>
            <a:off x="10653221" y="1257299"/>
            <a:ext cx="7658132" cy="7658102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5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68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ЦИФРОВЫЕ ПОКАЗАТЕЛИ ПРОЕКТА</a:t>
            </a:r>
            <a:r>
              <a:rPr lang="en-US" sz="40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/>
          </a:p>
          <a:p>
            <a:pPr indent="0" lvl="0" marL="0" marR="0" rtl="0" algn="l">
              <a:lnSpc>
                <a:spcPct val="16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КОЛИЧЕСТВО УЧАСТНИКОВ, ЗРИТЕЛЕЙ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lnSpc>
                <a:spcPct val="169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И ДРУГИЕ КОЛИЧЕСТВЕННЫЕ ПОКАЗАТЕЛИ</a:t>
            </a:r>
            <a:endParaRPr/>
          </a:p>
        </p:txBody>
      </p:sp>
      <p:sp>
        <p:nvSpPr>
          <p:cNvPr id="144" name="Google Shape;144;p5"/>
          <p:cNvSpPr/>
          <p:nvPr/>
        </p:nvSpPr>
        <p:spPr>
          <a:xfrm rot="-1025550">
            <a:off x="10266424" y="7343310"/>
            <a:ext cx="8777648" cy="3253125"/>
          </a:xfrm>
          <a:custGeom>
            <a:rect b="b" l="l" r="r" t="t"/>
            <a:pathLst>
              <a:path extrusionOk="0" h="3328371" w="1032053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5"/>
          <p:cNvSpPr/>
          <p:nvPr/>
        </p:nvSpPr>
        <p:spPr>
          <a:xfrm flipH="1" rot="-10129974">
            <a:off x="9490962" y="-104318"/>
            <a:ext cx="9080848" cy="3328371"/>
          </a:xfrm>
          <a:custGeom>
            <a:rect b="b" l="l" r="r" t="t"/>
            <a:pathLst>
              <a:path extrusionOk="0" h="3328371" w="1032053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6" name="Google Shape;146;p5"/>
          <p:cNvSpPr/>
          <p:nvPr/>
        </p:nvSpPr>
        <p:spPr>
          <a:xfrm>
            <a:off x="831235" y="8807372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"/>
          <p:cNvSpPr/>
          <p:nvPr/>
        </p:nvSpPr>
        <p:spPr>
          <a:xfrm>
            <a:off x="831235" y="9150271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"/>
          <p:cNvSpPr/>
          <p:nvPr/>
        </p:nvSpPr>
        <p:spPr>
          <a:xfrm>
            <a:off x="831235" y="9505734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1347538" y="3429010"/>
            <a:ext cx="8280300" cy="44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Количество исполнителей: 20 человек </a:t>
            </a:r>
            <a:endParaRPr sz="2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Количество зрителей: более 300 человек </a:t>
            </a:r>
            <a:endParaRPr sz="2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Количество выпускников: 147</a:t>
            </a:r>
            <a:endParaRPr sz="2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Продолжительность мероприятия: 1 час</a:t>
            </a:r>
            <a:endParaRPr sz="24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"/>
          <p:cNvSpPr/>
          <p:nvPr/>
        </p:nvSpPr>
        <p:spPr>
          <a:xfrm>
            <a:off x="0" y="0"/>
            <a:ext cx="18288000" cy="102870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8883" l="0" r="0" t="-38885"/>
            </a:stretch>
          </a:blipFill>
          <a:ln>
            <a:noFill/>
          </a:ln>
        </p:spPr>
      </p:sp>
      <p:pic>
        <p:nvPicPr>
          <p:cNvPr id="155" name="Google Shape;155;p6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>
            <a:off x="885250" y="10316"/>
            <a:ext cx="108030" cy="856129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/>
          <p:nvPr/>
        </p:nvSpPr>
        <p:spPr>
          <a:xfrm>
            <a:off x="831235" y="8807372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"/>
          <p:cNvSpPr/>
          <p:nvPr/>
        </p:nvSpPr>
        <p:spPr>
          <a:xfrm>
            <a:off x="831235" y="9150271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6"/>
          <p:cNvSpPr/>
          <p:nvPr/>
        </p:nvSpPr>
        <p:spPr>
          <a:xfrm>
            <a:off x="831235" y="9505734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6"/>
          <p:cNvPicPr preferRelativeResize="0"/>
          <p:nvPr/>
        </p:nvPicPr>
        <p:blipFill rotWithShape="1">
          <a:blip r:embed="rId4">
            <a:alphaModFix/>
          </a:blip>
          <a:srcRect b="0" l="71196" r="28100" t="0"/>
          <a:stretch/>
        </p:blipFill>
        <p:spPr>
          <a:xfrm rot="10800000">
            <a:off x="17313315" y="1731952"/>
            <a:ext cx="108030" cy="856129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6"/>
          <p:cNvSpPr/>
          <p:nvPr/>
        </p:nvSpPr>
        <p:spPr>
          <a:xfrm rot="10800000">
            <a:off x="17259300" y="1280131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"/>
          <p:cNvSpPr/>
          <p:nvPr/>
        </p:nvSpPr>
        <p:spPr>
          <a:xfrm rot="10800000">
            <a:off x="17259300" y="937231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9682" r="-39680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"/>
          <p:cNvSpPr/>
          <p:nvPr/>
        </p:nvSpPr>
        <p:spPr>
          <a:xfrm rot="10800000">
            <a:off x="17259300" y="581768"/>
            <a:ext cx="216059" cy="216058"/>
          </a:xfrm>
          <a:custGeom>
            <a:rect b="b" l="l" r="r" t="t"/>
            <a:pathLst>
              <a:path extrusionOk="0" h="6349975" w="6350000">
                <a:moveTo>
                  <a:pt x="6350000" y="3175025"/>
                </a:moveTo>
                <a:cubicBezTo>
                  <a:pt x="6350000" y="4928451"/>
                  <a:pt x="4928476" y="6349975"/>
                  <a:pt x="3175000" y="6349975"/>
                </a:cubicBezTo>
                <a:cubicBezTo>
                  <a:pt x="1421498" y="6349975"/>
                  <a:pt x="0" y="4928451"/>
                  <a:pt x="0" y="3175025"/>
                </a:cubicBezTo>
                <a:cubicBezTo>
                  <a:pt x="0" y="1421511"/>
                  <a:pt x="1421498" y="0"/>
                  <a:pt x="3175000" y="0"/>
                </a:cubicBezTo>
                <a:cubicBezTo>
                  <a:pt x="4928502" y="0"/>
                  <a:pt x="6350000" y="1421511"/>
                  <a:pt x="6350000" y="3175025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900" r="-26465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9982361" y="6134409"/>
            <a:ext cx="11969556" cy="3860182"/>
          </a:xfrm>
          <a:custGeom>
            <a:rect b="b" l="l" r="r" t="t"/>
            <a:pathLst>
              <a:path extrusionOk="0" h="3860182" w="11969556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p6"/>
          <p:cNvSpPr/>
          <p:nvPr/>
        </p:nvSpPr>
        <p:spPr>
          <a:xfrm rot="9658283">
            <a:off x="-1580477" y="-1265973"/>
            <a:ext cx="9845798" cy="3175270"/>
          </a:xfrm>
          <a:custGeom>
            <a:rect b="b" l="l" r="r" t="t"/>
            <a:pathLst>
              <a:path extrusionOk="0" h="3175270" w="9845798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6"/>
          <p:cNvSpPr/>
          <p:nvPr/>
        </p:nvSpPr>
        <p:spPr>
          <a:xfrm rot="1157599">
            <a:off x="9404345" y="356244"/>
            <a:ext cx="10001656" cy="3225534"/>
          </a:xfrm>
          <a:custGeom>
            <a:rect b="b" l="l" r="r" t="t"/>
            <a:pathLst>
              <a:path extrusionOk="0" h="3225534" w="10001656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6"/>
          <p:cNvSpPr txBox="1"/>
          <p:nvPr/>
        </p:nvSpPr>
        <p:spPr>
          <a:xfrm>
            <a:off x="1047300" y="2811625"/>
            <a:ext cx="12279000" cy="6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Мероприятие «Магия культуры» успешно объединило торжественность вручения дипломов с креативным подходом, используя тематику мистического таинства и аллегорию на «Битву экстрасенсов». Через театрализованные элементы, видеоинтервью, хореографию и символику белой вороны была создана атмосфера волшебства и вдохновения.  </a:t>
            </a:r>
            <a:endParaRPr sz="2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Кульминацией стала метафора «птицы провидца», подчеркивающая важность самопознания и уверенности в будущем. Мероприятие напомнило выпускникам, что их успех зависит от них самих, но основан на знаниях, полученных в колледже.  </a:t>
            </a:r>
            <a:endParaRPr sz="2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Проект достиг всех целей: вдохновил выпускников, укрепил связь между поколениями и оставил яркие впечатления у участников и зрителей.</a:t>
            </a:r>
            <a:endParaRPr sz="2200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67" name="Google Shape;167;p6"/>
          <p:cNvSpPr txBox="1"/>
          <p:nvPr/>
        </p:nvSpPr>
        <p:spPr>
          <a:xfrm>
            <a:off x="2715270" y="1572815"/>
            <a:ext cx="10260723" cy="1308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8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ЗАКЛЮЧИТЕЛЬНЫЕ КОММЕНТАРИИ</a:t>
            </a:r>
            <a:endParaRPr/>
          </a:p>
          <a:p>
            <a:pPr indent="0" lvl="0" marL="0" marR="0" rtl="0" algn="ctr">
              <a:lnSpc>
                <a:spcPct val="12687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К ПРОЕКТУ:</a:t>
            </a:r>
            <a:endParaRPr sz="3000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Дирекция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