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63" r:id="rId4"/>
    <p:sldId id="264" r:id="rId5"/>
    <p:sldId id="265" r:id="rId6"/>
    <p:sldId id="262" r:id="rId7"/>
  </p:sldIdLst>
  <p:sldSz cx="18288000" cy="10287000"/>
  <p:notesSz cx="6858000" cy="9144000"/>
  <p:embeddedFontLst>
    <p:embeddedFont>
      <p:font typeface="Calibri" panose="020F0502020204030204" pitchFamily="34" charset="0"/>
      <p:regular r:id="rId8"/>
      <p:bold r:id="rId9"/>
      <p:italic r:id="rId10"/>
      <p:boldItalic r:id="rId11"/>
    </p:embeddedFont>
    <p:embeddedFont>
      <p:font typeface="Roboto Condensed" panose="020B0604020202020204" charset="0"/>
      <p:regular r:id="rId12"/>
    </p:embeddedFont>
    <p:embeddedFont>
      <p:font typeface="Poppins" panose="020B0604020202020204" charset="0"/>
      <p:regular r:id="rId1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p:scale>
          <a:sx n="49" d="100"/>
          <a:sy n="49" d="100"/>
        </p:scale>
        <p:origin x="-576"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5.fntdata"/><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t>5/5/2025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t>5/5/2025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t>5/5/2025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t>5/5/2025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5/5/2025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t>5/5/2025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t>5/5/2025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t>5/5/2025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t>5/5/2025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5/5/2025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5/5/2025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t>5/5/2025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5485"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38888" b="-38888"/>
            </a:stretch>
          </a:blipFill>
        </p:spPr>
      </p:sp>
      <p:sp>
        <p:nvSpPr>
          <p:cNvPr id="3" name="Freeform 3"/>
          <p:cNvSpPr/>
          <p:nvPr/>
        </p:nvSpPr>
        <p:spPr>
          <a:xfrm>
            <a:off x="-25719" y="8903682"/>
            <a:ext cx="10524003" cy="2236351"/>
          </a:xfrm>
          <a:custGeom>
            <a:avLst/>
            <a:gdLst/>
            <a:ahLst/>
            <a:cxnLst/>
            <a:rect l="l" t="t" r="r" b="b"/>
            <a:pathLst>
              <a:path w="10524003" h="2236351">
                <a:moveTo>
                  <a:pt x="0" y="0"/>
                </a:moveTo>
                <a:lnTo>
                  <a:pt x="10524003" y="0"/>
                </a:lnTo>
                <a:lnTo>
                  <a:pt x="10524003" y="2236350"/>
                </a:lnTo>
                <a:lnTo>
                  <a:pt x="0" y="2236350"/>
                </a:lnTo>
                <a:lnTo>
                  <a:pt x="0" y="0"/>
                </a:lnTo>
                <a:close/>
              </a:path>
            </a:pathLst>
          </a:custGeom>
          <a:blipFill>
            <a:blip r:embed="rId3"/>
            <a:stretch>
              <a:fillRect/>
            </a:stretch>
          </a:blipFill>
        </p:spPr>
      </p:sp>
      <p:sp>
        <p:nvSpPr>
          <p:cNvPr id="4" name="Freeform 4"/>
          <p:cNvSpPr/>
          <p:nvPr/>
        </p:nvSpPr>
        <p:spPr>
          <a:xfrm flipH="1" flipV="1">
            <a:off x="-25719" y="-898718"/>
            <a:ext cx="11859582" cy="2520161"/>
          </a:xfrm>
          <a:custGeom>
            <a:avLst/>
            <a:gdLst/>
            <a:ahLst/>
            <a:cxnLst/>
            <a:rect l="l" t="t" r="r" b="b"/>
            <a:pathLst>
              <a:path w="11859582" h="2520161">
                <a:moveTo>
                  <a:pt x="11859582" y="2520161"/>
                </a:moveTo>
                <a:lnTo>
                  <a:pt x="0" y="2520161"/>
                </a:lnTo>
                <a:lnTo>
                  <a:pt x="0" y="0"/>
                </a:lnTo>
                <a:lnTo>
                  <a:pt x="11859582" y="0"/>
                </a:lnTo>
                <a:lnTo>
                  <a:pt x="11859582" y="2520161"/>
                </a:lnTo>
                <a:close/>
              </a:path>
            </a:pathLst>
          </a:custGeom>
          <a:blipFill>
            <a:blip r:embed="rId3"/>
            <a:stretch>
              <a:fillRect/>
            </a:stretch>
          </a:blipFill>
        </p:spPr>
      </p:sp>
      <p:grpSp>
        <p:nvGrpSpPr>
          <p:cNvPr id="5" name="Group 5"/>
          <p:cNvGrpSpPr/>
          <p:nvPr/>
        </p:nvGrpSpPr>
        <p:grpSpPr>
          <a:xfrm>
            <a:off x="9414711" y="-510132"/>
            <a:ext cx="11307310" cy="11307265"/>
            <a:chOff x="0" y="0"/>
            <a:chExt cx="6350000" cy="6349975"/>
          </a:xfrm>
        </p:grpSpPr>
        <p:sp>
          <p:nvSpPr>
            <p:cNvPr id="6" name="Freeform 6"/>
            <p:cNvSpPr/>
            <p:nvPr/>
          </p:nvSpPr>
          <p:spPr>
            <a:xfrm>
              <a:off x="0" y="0"/>
              <a:ext cx="6350000" cy="6349975"/>
            </a:xfrm>
            <a:custGeom>
              <a:avLst/>
              <a:gdLst/>
              <a:ahLst/>
              <a:cxnLst/>
              <a:rect l="l" t="t" r="r" b="b"/>
              <a:pathLst>
                <a:path w="6350000" h="6349975">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a:blip r:embed="rId4"/>
              <a:stretch>
                <a:fillRect l="-10634" r="-39364"/>
              </a:stretch>
            </a:blipFill>
          </p:spPr>
        </p:sp>
      </p:grpSp>
      <p:sp>
        <p:nvSpPr>
          <p:cNvPr id="7" name="Freeform 7"/>
          <p:cNvSpPr/>
          <p:nvPr/>
        </p:nvSpPr>
        <p:spPr>
          <a:xfrm rot="3475231">
            <a:off x="5106772" y="5751123"/>
            <a:ext cx="9845798" cy="3175270"/>
          </a:xfrm>
          <a:custGeom>
            <a:avLst/>
            <a:gdLst/>
            <a:ahLst/>
            <a:cxnLst/>
            <a:rect l="l" t="t" r="r" b="b"/>
            <a:pathLst>
              <a:path w="9845798" h="3175270">
                <a:moveTo>
                  <a:pt x="0" y="0"/>
                </a:moveTo>
                <a:lnTo>
                  <a:pt x="9845798" y="0"/>
                </a:lnTo>
                <a:lnTo>
                  <a:pt x="9845798" y="3175269"/>
                </a:lnTo>
                <a:lnTo>
                  <a:pt x="0" y="3175269"/>
                </a:lnTo>
                <a:lnTo>
                  <a:pt x="0" y="0"/>
                </a:lnTo>
                <a:close/>
              </a:path>
            </a:pathLst>
          </a:custGeom>
          <a:blipFill>
            <a:blip r:embed="rId5"/>
            <a:stretch>
              <a:fillRect/>
            </a:stretch>
          </a:blipFill>
        </p:spPr>
      </p:sp>
      <p:sp>
        <p:nvSpPr>
          <p:cNvPr id="9" name="Freeform 9"/>
          <p:cNvSpPr/>
          <p:nvPr/>
        </p:nvSpPr>
        <p:spPr>
          <a:xfrm rot="-3722990">
            <a:off x="7930926" y="-1587635"/>
            <a:ext cx="9845798" cy="3175270"/>
          </a:xfrm>
          <a:custGeom>
            <a:avLst/>
            <a:gdLst/>
            <a:ahLst/>
            <a:cxnLst/>
            <a:rect l="l" t="t" r="r" b="b"/>
            <a:pathLst>
              <a:path w="9845798" h="3175270">
                <a:moveTo>
                  <a:pt x="0" y="0"/>
                </a:moveTo>
                <a:lnTo>
                  <a:pt x="9845798" y="0"/>
                </a:lnTo>
                <a:lnTo>
                  <a:pt x="9845798" y="3175270"/>
                </a:lnTo>
                <a:lnTo>
                  <a:pt x="0" y="3175270"/>
                </a:lnTo>
                <a:lnTo>
                  <a:pt x="0" y="0"/>
                </a:lnTo>
                <a:close/>
              </a:path>
            </a:pathLst>
          </a:custGeom>
          <a:blipFill>
            <a:blip r:embed="rId5"/>
            <a:stretch>
              <a:fillRect/>
            </a:stretch>
          </a:blipFill>
        </p:spPr>
      </p:sp>
      <p:sp>
        <p:nvSpPr>
          <p:cNvPr id="10" name="TextBox 10"/>
          <p:cNvSpPr txBox="1"/>
          <p:nvPr/>
        </p:nvSpPr>
        <p:spPr>
          <a:xfrm>
            <a:off x="48932" y="1096419"/>
            <a:ext cx="10175315" cy="2000548"/>
          </a:xfrm>
          <a:prstGeom prst="rect">
            <a:avLst/>
          </a:prstGeom>
        </p:spPr>
        <p:txBody>
          <a:bodyPr wrap="square" lIns="0" tIns="0" rIns="0" bIns="0" rtlCol="0" anchor="t">
            <a:spAutoFit/>
          </a:bodyPr>
          <a:lstStyle/>
          <a:p>
            <a:pPr algn="ctr">
              <a:lnSpc>
                <a:spcPts val="5185"/>
              </a:lnSpc>
              <a:spcBef>
                <a:spcPct val="0"/>
              </a:spcBef>
            </a:pPr>
            <a:r>
              <a:rPr lang="en-US" sz="3800" dirty="0" smtClean="0">
                <a:solidFill>
                  <a:srgbClr val="FFFFFF"/>
                </a:solidFill>
                <a:latin typeface="Roboto Condensed" panose="02000000000000000000"/>
              </a:rPr>
              <a:t>Премия</a:t>
            </a:r>
            <a:endParaRPr lang="ru-RU" sz="3800" dirty="0" smtClean="0">
              <a:solidFill>
                <a:srgbClr val="FFFFFF"/>
              </a:solidFill>
              <a:latin typeface="Roboto Condensed" panose="02000000000000000000"/>
            </a:endParaRPr>
          </a:p>
          <a:p>
            <a:pPr algn="ctr">
              <a:lnSpc>
                <a:spcPts val="5185"/>
              </a:lnSpc>
              <a:spcBef>
                <a:spcPct val="0"/>
              </a:spcBef>
            </a:pPr>
            <a:r>
              <a:rPr lang="en-US" sz="3800" dirty="0" smtClean="0">
                <a:solidFill>
                  <a:srgbClr val="FFFFFF"/>
                </a:solidFill>
                <a:latin typeface="Roboto Condensed" panose="02000000000000000000"/>
              </a:rPr>
              <a:t>в </a:t>
            </a:r>
            <a:r>
              <a:rPr lang="en-US" sz="3800" dirty="0">
                <a:solidFill>
                  <a:srgbClr val="FFFFFF"/>
                </a:solidFill>
                <a:latin typeface="Roboto Condensed" panose="02000000000000000000"/>
              </a:rPr>
              <a:t>области организации массовых мероприятий</a:t>
            </a:r>
          </a:p>
          <a:p>
            <a:pPr algn="ctr">
              <a:lnSpc>
                <a:spcPts val="5185"/>
              </a:lnSpc>
              <a:spcBef>
                <a:spcPct val="0"/>
              </a:spcBef>
            </a:pPr>
            <a:r>
              <a:rPr lang="en-US" sz="3800" dirty="0" smtClean="0">
                <a:solidFill>
                  <a:srgbClr val="FFFFFF"/>
                </a:solidFill>
                <a:latin typeface="Roboto Condensed" panose="02000000000000000000"/>
              </a:rPr>
              <a:t>«</a:t>
            </a:r>
            <a:r>
              <a:rPr lang="ru-RU" sz="3800" dirty="0" smtClean="0">
                <a:solidFill>
                  <a:srgbClr val="FFFFFF"/>
                </a:solidFill>
                <a:latin typeface="Roboto Condensed" panose="02000000000000000000"/>
              </a:rPr>
              <a:t>Золотая Легенда</a:t>
            </a:r>
            <a:r>
              <a:rPr lang="ru-RU" sz="3800" dirty="0" smtClean="0">
                <a:solidFill>
                  <a:srgbClr val="FFFFFF"/>
                </a:solidFill>
                <a:latin typeface="Times New Roman" panose="02020603050405020304" pitchFamily="18" charset="0"/>
                <a:cs typeface="Times New Roman" panose="02020603050405020304" pitchFamily="18" charset="0"/>
              </a:rPr>
              <a:t>. </a:t>
            </a:r>
            <a:r>
              <a:rPr lang="ru-RU" sz="3800" dirty="0" smtClean="0">
                <a:solidFill>
                  <a:srgbClr val="FFFFFF"/>
                </a:solidFill>
                <a:latin typeface="Roboto Condensed" panose="02000000000000000000"/>
              </a:rPr>
              <a:t>Эпизод </a:t>
            </a:r>
            <a:r>
              <a:rPr lang="ru-RU" sz="3800" dirty="0">
                <a:solidFill>
                  <a:srgbClr val="FFFFFF"/>
                </a:solidFill>
                <a:latin typeface="Times New Roman" panose="02020603050405020304" pitchFamily="18" charset="0"/>
                <a:cs typeface="Times New Roman" panose="02020603050405020304" pitchFamily="18" charset="0"/>
              </a:rPr>
              <a:t>3</a:t>
            </a:r>
            <a:r>
              <a:rPr lang="en-US" sz="3800" dirty="0" smtClean="0">
                <a:solidFill>
                  <a:srgbClr val="FFFFFF"/>
                </a:solidFill>
                <a:latin typeface="Roboto Condensed" panose="02000000000000000000"/>
              </a:rPr>
              <a:t>»</a:t>
            </a:r>
            <a:r>
              <a:rPr lang="ru-RU" sz="3800" dirty="0" smtClean="0">
                <a:solidFill>
                  <a:srgbClr val="FFFFFF"/>
                </a:solidFill>
                <a:latin typeface="Roboto Condensed" panose="02000000000000000000"/>
              </a:rPr>
              <a:t> </a:t>
            </a:r>
            <a:endParaRPr lang="en-US" sz="3800" dirty="0">
              <a:solidFill>
                <a:srgbClr val="FFFFFF"/>
              </a:solidFill>
              <a:latin typeface="Arial" panose="020B0604020202020204" pitchFamily="34" charset="0"/>
              <a:cs typeface="Arial" panose="020B0604020202020204" pitchFamily="34" charset="0"/>
            </a:endParaRPr>
          </a:p>
        </p:txBody>
      </p:sp>
      <p:sp>
        <p:nvSpPr>
          <p:cNvPr id="11" name="Freeform 11"/>
          <p:cNvSpPr/>
          <p:nvPr/>
        </p:nvSpPr>
        <p:spPr>
          <a:xfrm>
            <a:off x="3211470" y="1988304"/>
            <a:ext cx="3548317" cy="4088194"/>
          </a:xfrm>
          <a:custGeom>
            <a:avLst/>
            <a:gdLst/>
            <a:ahLst/>
            <a:cxnLst/>
            <a:rect l="l" t="t" r="r" b="b"/>
            <a:pathLst>
              <a:path w="3548317" h="4088194">
                <a:moveTo>
                  <a:pt x="0" y="0"/>
                </a:moveTo>
                <a:lnTo>
                  <a:pt x="3548317" y="0"/>
                </a:lnTo>
                <a:lnTo>
                  <a:pt x="3548317" y="4088194"/>
                </a:lnTo>
                <a:lnTo>
                  <a:pt x="0" y="4088194"/>
                </a:lnTo>
                <a:lnTo>
                  <a:pt x="0" y="0"/>
                </a:lnTo>
                <a:close/>
              </a:path>
            </a:pathLst>
          </a:custGeom>
          <a:blipFill>
            <a:blip r:embed="rId6"/>
            <a:stretch>
              <a:fillRect r="-5819" b="-29844"/>
            </a:stretch>
          </a:blipFill>
        </p:spPr>
      </p:sp>
      <p:sp>
        <p:nvSpPr>
          <p:cNvPr id="12" name="TextBox 12"/>
          <p:cNvSpPr txBox="1"/>
          <p:nvPr/>
        </p:nvSpPr>
        <p:spPr>
          <a:xfrm>
            <a:off x="451361" y="7738360"/>
            <a:ext cx="8387839" cy="692497"/>
          </a:xfrm>
          <a:prstGeom prst="rect">
            <a:avLst/>
          </a:prstGeom>
        </p:spPr>
        <p:txBody>
          <a:bodyPr wrap="square" lIns="0" tIns="0" rIns="0" bIns="0" rtlCol="0" anchor="t">
            <a:spAutoFit/>
          </a:bodyPr>
          <a:lstStyle/>
          <a:p>
            <a:pPr algn="just">
              <a:lnSpc>
                <a:spcPts val="2690"/>
              </a:lnSpc>
            </a:pPr>
            <a:r>
              <a:rPr lang="ru-RU" sz="2360" dirty="0" smtClean="0">
                <a:solidFill>
                  <a:srgbClr val="FFFFFF"/>
                </a:solidFill>
                <a:latin typeface="Poppins" panose="00000500000000000000"/>
              </a:rPr>
              <a:t>Режиссер мероприятия</a:t>
            </a:r>
            <a:r>
              <a:rPr lang="ru-RU" sz="2360" dirty="0" smtClean="0">
                <a:solidFill>
                  <a:srgbClr val="FFFFFF"/>
                </a:solidFill>
                <a:latin typeface="Poppins" panose="00000500000000000000"/>
              </a:rPr>
              <a:t>: </a:t>
            </a:r>
            <a:r>
              <a:rPr lang="ru-RU" sz="2360" dirty="0" err="1" smtClean="0">
                <a:solidFill>
                  <a:srgbClr val="FFFFFF"/>
                </a:solidFill>
                <a:latin typeface="Poppins" panose="00000500000000000000"/>
              </a:rPr>
              <a:t>Колбина</a:t>
            </a:r>
            <a:r>
              <a:rPr lang="ru-RU" sz="2360" dirty="0" smtClean="0">
                <a:solidFill>
                  <a:srgbClr val="FFFFFF"/>
                </a:solidFill>
                <a:latin typeface="Poppins" panose="00000500000000000000"/>
              </a:rPr>
              <a:t> Юлия Леонидовна</a:t>
            </a:r>
            <a:endParaRPr lang="ru-RU" sz="2360" dirty="0" smtClean="0">
              <a:solidFill>
                <a:srgbClr val="FFFFFF"/>
              </a:solidFill>
              <a:latin typeface="Poppins" panose="00000500000000000000"/>
            </a:endParaRPr>
          </a:p>
          <a:p>
            <a:pPr algn="just">
              <a:lnSpc>
                <a:spcPts val="2690"/>
              </a:lnSpc>
            </a:pPr>
            <a:endParaRPr lang="en-US" sz="2360" dirty="0">
              <a:solidFill>
                <a:srgbClr val="FFFFFF"/>
              </a:solidFill>
              <a:latin typeface="Poppins" panose="00000500000000000000"/>
            </a:endParaRPr>
          </a:p>
        </p:txBody>
      </p:sp>
      <p:sp>
        <p:nvSpPr>
          <p:cNvPr id="13" name="TextBox 12"/>
          <p:cNvSpPr txBox="1"/>
          <p:nvPr/>
        </p:nvSpPr>
        <p:spPr>
          <a:xfrm>
            <a:off x="451361" y="6525857"/>
            <a:ext cx="8387839" cy="1038746"/>
          </a:xfrm>
          <a:prstGeom prst="rect">
            <a:avLst/>
          </a:prstGeom>
        </p:spPr>
        <p:txBody>
          <a:bodyPr wrap="square" lIns="0" tIns="0" rIns="0" bIns="0" rtlCol="0" anchor="t">
            <a:spAutoFit/>
          </a:bodyPr>
          <a:lstStyle/>
          <a:p>
            <a:pPr algn="just">
              <a:lnSpc>
                <a:spcPts val="2690"/>
              </a:lnSpc>
            </a:pPr>
            <a:r>
              <a:rPr lang="ru-RU" sz="2360" dirty="0" smtClean="0">
                <a:solidFill>
                  <a:srgbClr val="FFFFFF"/>
                </a:solidFill>
                <a:latin typeface="Poppins" panose="00000500000000000000"/>
              </a:rPr>
              <a:t>Название учреждения</a:t>
            </a:r>
            <a:r>
              <a:rPr lang="ru-RU" sz="2360" dirty="0" smtClean="0">
                <a:solidFill>
                  <a:srgbClr val="FFFFFF"/>
                </a:solidFill>
                <a:latin typeface="Poppins" panose="00000500000000000000"/>
              </a:rPr>
              <a:t>: ГАПОУ Новосибирский областной колледж культуры и искусств. </a:t>
            </a:r>
            <a:endParaRPr lang="ru-RU" sz="2360" dirty="0" smtClean="0">
              <a:solidFill>
                <a:srgbClr val="FFFFFF"/>
              </a:solidFill>
              <a:latin typeface="Poppins" panose="00000500000000000000"/>
            </a:endParaRPr>
          </a:p>
          <a:p>
            <a:pPr algn="just">
              <a:lnSpc>
                <a:spcPts val="2690"/>
              </a:lnSpc>
            </a:pPr>
            <a:endParaRPr lang="en-US" sz="2360" dirty="0">
              <a:solidFill>
                <a:srgbClr val="FFFFFF"/>
              </a:solidFill>
              <a:latin typeface="Poppins" panose="0000050000000000000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38888" b="-38888"/>
            </a:stretch>
          </a:blipFill>
        </p:spPr>
      </p:sp>
      <p:grpSp>
        <p:nvGrpSpPr>
          <p:cNvPr id="3" name="Group 3"/>
          <p:cNvGrpSpPr/>
          <p:nvPr/>
        </p:nvGrpSpPr>
        <p:grpSpPr>
          <a:xfrm>
            <a:off x="885250" y="10316"/>
            <a:ext cx="108030" cy="8561293"/>
            <a:chOff x="0" y="0"/>
            <a:chExt cx="144039" cy="11415057"/>
          </a:xfrm>
        </p:grpSpPr>
        <p:pic>
          <p:nvPicPr>
            <p:cNvPr id="4" name="Picture 4"/>
            <p:cNvPicPr>
              <a:picLocks noChangeAspect="1"/>
            </p:cNvPicPr>
            <p:nvPr/>
          </p:nvPicPr>
          <p:blipFill>
            <a:blip r:embed="rId3"/>
            <a:srcRect l="71196" r="28100"/>
            <a:stretch>
              <a:fillRect/>
            </a:stretch>
          </p:blipFill>
          <p:spPr>
            <a:xfrm>
              <a:off x="0" y="0"/>
              <a:ext cx="144039" cy="11415057"/>
            </a:xfrm>
            <a:prstGeom prst="rect">
              <a:avLst/>
            </a:prstGeom>
          </p:spPr>
        </p:pic>
      </p:grpSp>
      <p:grpSp>
        <p:nvGrpSpPr>
          <p:cNvPr id="5" name="Group 5"/>
          <p:cNvGrpSpPr/>
          <p:nvPr/>
        </p:nvGrpSpPr>
        <p:grpSpPr>
          <a:xfrm>
            <a:off x="10653221" y="1257299"/>
            <a:ext cx="7658132" cy="7658102"/>
            <a:chOff x="0" y="0"/>
            <a:chExt cx="6350000" cy="6349975"/>
          </a:xfrm>
        </p:grpSpPr>
        <p:sp>
          <p:nvSpPr>
            <p:cNvPr id="6" name="Freeform 6"/>
            <p:cNvSpPr/>
            <p:nvPr/>
          </p:nvSpPr>
          <p:spPr>
            <a:xfrm>
              <a:off x="0" y="0"/>
              <a:ext cx="6350000" cy="6349975"/>
            </a:xfrm>
            <a:custGeom>
              <a:avLst/>
              <a:gdLst/>
              <a:ahLst/>
              <a:cxnLst/>
              <a:rect l="l" t="t" r="r" b="b"/>
              <a:pathLst>
                <a:path w="6350000" h="6349975">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a:blip r:embed="rId4"/>
              <a:stretch>
                <a:fillRect/>
              </a:stretch>
            </a:blipFill>
          </p:spPr>
        </p:sp>
      </p:grpSp>
      <p:sp>
        <p:nvSpPr>
          <p:cNvPr id="7" name="TextBox 7"/>
          <p:cNvSpPr txBox="1"/>
          <p:nvPr/>
        </p:nvSpPr>
        <p:spPr>
          <a:xfrm>
            <a:off x="1376822" y="636538"/>
            <a:ext cx="10260723" cy="1846659"/>
          </a:xfrm>
          <a:prstGeom prst="rect">
            <a:avLst/>
          </a:prstGeom>
        </p:spPr>
        <p:txBody>
          <a:bodyPr lIns="0" tIns="0" rIns="0" bIns="0" rtlCol="0" anchor="t">
            <a:spAutoFit/>
          </a:bodyPr>
          <a:lstStyle/>
          <a:p>
            <a:pPr>
              <a:lnSpc>
                <a:spcPts val="7150"/>
              </a:lnSpc>
            </a:pPr>
            <a:r>
              <a:rPr lang="en-US" sz="4000" dirty="0">
                <a:solidFill>
                  <a:schemeClr val="bg1"/>
                </a:solidFill>
                <a:latin typeface="Roboto Condensed" panose="02000000000000000000"/>
              </a:rPr>
              <a:t>НАЗВАНИЕ ПРЕДСТАВЛЕНИЯ,</a:t>
            </a:r>
          </a:p>
          <a:p>
            <a:pPr>
              <a:lnSpc>
                <a:spcPts val="7150"/>
              </a:lnSpc>
            </a:pPr>
            <a:r>
              <a:rPr lang="en-US" sz="4000" dirty="0">
                <a:solidFill>
                  <a:schemeClr val="bg1"/>
                </a:solidFill>
                <a:latin typeface="Roboto Condensed" panose="02000000000000000000"/>
              </a:rPr>
              <a:t>ДАТА И </a:t>
            </a:r>
            <a:r>
              <a:rPr lang="en-US" sz="4000" dirty="0" smtClean="0">
                <a:solidFill>
                  <a:schemeClr val="bg1"/>
                </a:solidFill>
                <a:latin typeface="Roboto Condensed" panose="02000000000000000000"/>
              </a:rPr>
              <a:t>МЕСТО</a:t>
            </a:r>
            <a:r>
              <a:rPr lang="ru-RU" sz="4000" dirty="0" smtClean="0">
                <a:solidFill>
                  <a:schemeClr val="bg1"/>
                </a:solidFill>
                <a:latin typeface="Roboto Condensed" panose="02000000000000000000"/>
              </a:rPr>
              <a:t> </a:t>
            </a:r>
            <a:r>
              <a:rPr lang="en-US" sz="4000" dirty="0" smtClean="0">
                <a:solidFill>
                  <a:schemeClr val="bg1"/>
                </a:solidFill>
                <a:latin typeface="Roboto Condensed" panose="02000000000000000000"/>
              </a:rPr>
              <a:t>ЕГО </a:t>
            </a:r>
            <a:r>
              <a:rPr lang="en-US" sz="4000" dirty="0">
                <a:solidFill>
                  <a:schemeClr val="bg1"/>
                </a:solidFill>
                <a:latin typeface="Roboto Condensed" panose="02000000000000000000"/>
              </a:rPr>
              <a:t>ПРОВЕДЕНИЯ</a:t>
            </a:r>
          </a:p>
        </p:txBody>
      </p:sp>
      <p:sp>
        <p:nvSpPr>
          <p:cNvPr id="8" name="Freeform 8"/>
          <p:cNvSpPr/>
          <p:nvPr/>
        </p:nvSpPr>
        <p:spPr>
          <a:xfrm rot="-1025550">
            <a:off x="10266424" y="7343310"/>
            <a:ext cx="8777648" cy="3253125"/>
          </a:xfrm>
          <a:custGeom>
            <a:avLst/>
            <a:gdLst/>
            <a:ahLst/>
            <a:cxnLst/>
            <a:rect l="l" t="t" r="r" b="b"/>
            <a:pathLst>
              <a:path w="10320531" h="3328371">
                <a:moveTo>
                  <a:pt x="0" y="0"/>
                </a:moveTo>
                <a:lnTo>
                  <a:pt x="10320531" y="0"/>
                </a:lnTo>
                <a:lnTo>
                  <a:pt x="10320531" y="3328371"/>
                </a:lnTo>
                <a:lnTo>
                  <a:pt x="0" y="3328371"/>
                </a:lnTo>
                <a:lnTo>
                  <a:pt x="0" y="0"/>
                </a:lnTo>
                <a:close/>
              </a:path>
            </a:pathLst>
          </a:custGeom>
          <a:blipFill>
            <a:blip r:embed="rId5"/>
            <a:stretch>
              <a:fillRect/>
            </a:stretch>
          </a:blipFill>
        </p:spPr>
      </p:sp>
      <p:sp>
        <p:nvSpPr>
          <p:cNvPr id="9" name="Freeform 9"/>
          <p:cNvSpPr/>
          <p:nvPr/>
        </p:nvSpPr>
        <p:spPr>
          <a:xfrm rot="670026" flipV="1">
            <a:off x="9490962" y="-104318"/>
            <a:ext cx="9080848" cy="3328371"/>
          </a:xfrm>
          <a:custGeom>
            <a:avLst/>
            <a:gdLst/>
            <a:ahLst/>
            <a:cxnLst/>
            <a:rect l="l" t="t" r="r" b="b"/>
            <a:pathLst>
              <a:path w="10320531" h="3328371">
                <a:moveTo>
                  <a:pt x="0" y="3328372"/>
                </a:moveTo>
                <a:lnTo>
                  <a:pt x="10320530" y="3328372"/>
                </a:lnTo>
                <a:lnTo>
                  <a:pt x="10320530" y="0"/>
                </a:lnTo>
                <a:lnTo>
                  <a:pt x="0" y="0"/>
                </a:lnTo>
                <a:lnTo>
                  <a:pt x="0" y="3328372"/>
                </a:lnTo>
                <a:close/>
              </a:path>
            </a:pathLst>
          </a:custGeom>
          <a:blipFill>
            <a:blip r:embed="rId5"/>
            <a:stretch>
              <a:fillRect/>
            </a:stretch>
          </a:blipFill>
        </p:spPr>
      </p:sp>
      <p:grpSp>
        <p:nvGrpSpPr>
          <p:cNvPr id="10" name="Group 10"/>
          <p:cNvGrpSpPr/>
          <p:nvPr/>
        </p:nvGrpSpPr>
        <p:grpSpPr>
          <a:xfrm>
            <a:off x="831235" y="8807372"/>
            <a:ext cx="216059" cy="216058"/>
            <a:chOff x="0" y="0"/>
            <a:chExt cx="6350000" cy="6349975"/>
          </a:xfrm>
        </p:grpSpPr>
        <p:sp>
          <p:nvSpPr>
            <p:cNvPr id="11" name="Freeform 11"/>
            <p:cNvSpPr/>
            <p:nvPr/>
          </p:nvSpPr>
          <p:spPr>
            <a:xfrm>
              <a:off x="0" y="0"/>
              <a:ext cx="6350000" cy="6349975"/>
            </a:xfrm>
            <a:custGeom>
              <a:avLst/>
              <a:gdLst/>
              <a:ahLst/>
              <a:cxnLst/>
              <a:rect l="l" t="t" r="r" b="b"/>
              <a:pathLst>
                <a:path w="6350000" h="6349975">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a:blip r:embed="rId3"/>
              <a:stretch>
                <a:fillRect l="-39685" r="-39685"/>
              </a:stretch>
            </a:blipFill>
          </p:spPr>
        </p:sp>
      </p:grpSp>
      <p:grpSp>
        <p:nvGrpSpPr>
          <p:cNvPr id="12" name="Group 12"/>
          <p:cNvGrpSpPr/>
          <p:nvPr/>
        </p:nvGrpSpPr>
        <p:grpSpPr>
          <a:xfrm>
            <a:off x="831235" y="9150271"/>
            <a:ext cx="216059" cy="216058"/>
            <a:chOff x="0" y="0"/>
            <a:chExt cx="6350000" cy="6349975"/>
          </a:xfrm>
        </p:grpSpPr>
        <p:sp>
          <p:nvSpPr>
            <p:cNvPr id="13" name="Freeform 13"/>
            <p:cNvSpPr/>
            <p:nvPr/>
          </p:nvSpPr>
          <p:spPr>
            <a:xfrm>
              <a:off x="0" y="0"/>
              <a:ext cx="6350000" cy="6349975"/>
            </a:xfrm>
            <a:custGeom>
              <a:avLst/>
              <a:gdLst/>
              <a:ahLst/>
              <a:cxnLst/>
              <a:rect l="l" t="t" r="r" b="b"/>
              <a:pathLst>
                <a:path w="6350000" h="6349975">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a:blip r:embed="rId3"/>
              <a:stretch>
                <a:fillRect l="-39685" r="-39685"/>
              </a:stretch>
            </a:blipFill>
          </p:spPr>
        </p:sp>
      </p:grpSp>
      <p:grpSp>
        <p:nvGrpSpPr>
          <p:cNvPr id="14" name="Group 14"/>
          <p:cNvGrpSpPr/>
          <p:nvPr/>
        </p:nvGrpSpPr>
        <p:grpSpPr>
          <a:xfrm>
            <a:off x="831235" y="9505734"/>
            <a:ext cx="216059" cy="216058"/>
            <a:chOff x="0" y="0"/>
            <a:chExt cx="6350000" cy="6349975"/>
          </a:xfrm>
        </p:grpSpPr>
        <p:sp>
          <p:nvSpPr>
            <p:cNvPr id="15" name="Freeform 15"/>
            <p:cNvSpPr/>
            <p:nvPr/>
          </p:nvSpPr>
          <p:spPr>
            <a:xfrm>
              <a:off x="0" y="0"/>
              <a:ext cx="6350000" cy="6349975"/>
            </a:xfrm>
            <a:custGeom>
              <a:avLst/>
              <a:gdLst/>
              <a:ahLst/>
              <a:cxnLst/>
              <a:rect l="l" t="t" r="r" b="b"/>
              <a:pathLst>
                <a:path w="6350000" h="6349975">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a:blip r:embed="rId3"/>
              <a:stretch>
                <a:fillRect l="-52902" r="-26469"/>
              </a:stretch>
            </a:blipFill>
          </p:spPr>
        </p:sp>
      </p:grpSp>
      <p:sp>
        <p:nvSpPr>
          <p:cNvPr id="19" name="Текстовое поле 18"/>
          <p:cNvSpPr txBox="1"/>
          <p:nvPr/>
        </p:nvSpPr>
        <p:spPr>
          <a:xfrm>
            <a:off x="1687749" y="3883660"/>
            <a:ext cx="8280400" cy="4483100"/>
          </a:xfrm>
          <a:prstGeom prst="rect">
            <a:avLst/>
          </a:prstGeom>
          <a:noFill/>
        </p:spPr>
        <p:txBody>
          <a:bodyPr wrap="square" rtlCol="0">
            <a:noAutofit/>
          </a:bodyPr>
          <a:lstStyle/>
          <a:p>
            <a:pPr algn="ctr"/>
            <a:endParaRPr lang="ru-RU" sz="3200" dirty="0" smtClean="0">
              <a:solidFill>
                <a:srgbClr val="E1E3E6"/>
              </a:solidFill>
              <a:latin typeface="Times New Roman" panose="02020603050405020304" pitchFamily="18" charset="0"/>
              <a:cs typeface="Times New Roman" panose="02020603050405020304" pitchFamily="18" charset="0"/>
            </a:endParaRPr>
          </a:p>
          <a:p>
            <a:pPr algn="ctr"/>
            <a:endParaRPr lang="ru-RU" sz="3200" dirty="0">
              <a:solidFill>
                <a:srgbClr val="E1E3E6"/>
              </a:solidFill>
              <a:latin typeface="Times New Roman" panose="02020603050405020304" pitchFamily="18" charset="0"/>
              <a:cs typeface="Times New Roman" panose="02020603050405020304" pitchFamily="18" charset="0"/>
            </a:endParaRPr>
          </a:p>
          <a:p>
            <a:pPr algn="ctr"/>
            <a:r>
              <a:rPr lang="ru-RU" sz="3200" dirty="0" smtClean="0">
                <a:solidFill>
                  <a:srgbClr val="E1E3E6"/>
                </a:solidFill>
                <a:latin typeface="Times New Roman" panose="02020603050405020304" pitchFamily="18" charset="0"/>
                <a:cs typeface="Times New Roman" panose="02020603050405020304" pitchFamily="18" charset="0"/>
              </a:rPr>
              <a:t>«</a:t>
            </a:r>
            <a:r>
              <a:rPr lang="ru-RU" sz="4000" dirty="0">
                <a:solidFill>
                  <a:srgbClr val="E1E3E6"/>
                </a:solidFill>
                <a:latin typeface="Times New Roman" panose="02020603050405020304" pitchFamily="18" charset="0"/>
                <a:cs typeface="Times New Roman" panose="02020603050405020304" pitchFamily="18" charset="0"/>
              </a:rPr>
              <a:t>Сквозь годы с нами говорит война» </a:t>
            </a:r>
            <a:endParaRPr lang="ru-RU" sz="4000" dirty="0" smtClean="0">
              <a:solidFill>
                <a:srgbClr val="E1E3E6"/>
              </a:solidFill>
              <a:latin typeface="Times New Roman" panose="02020603050405020304" pitchFamily="18" charset="0"/>
              <a:cs typeface="Times New Roman" panose="02020603050405020304" pitchFamily="18" charset="0"/>
            </a:endParaRPr>
          </a:p>
          <a:p>
            <a:pPr algn="ctr"/>
            <a:r>
              <a:rPr lang="ru-RU" altLang="en-US" sz="4000" dirty="0" smtClean="0">
                <a:solidFill>
                  <a:srgbClr val="E1E3E6"/>
                </a:solidFill>
                <a:latin typeface="Times New Roman" panose="02020603050405020304" pitchFamily="18" charset="0"/>
                <a:cs typeface="Times New Roman" panose="02020603050405020304" pitchFamily="18" charset="0"/>
              </a:rPr>
              <a:t>Дата: 19 апреля 2025 года</a:t>
            </a:r>
          </a:p>
          <a:p>
            <a:pPr algn="ctr"/>
            <a:r>
              <a:rPr lang="ru-RU" altLang="en-US" sz="4000" dirty="0">
                <a:solidFill>
                  <a:srgbClr val="E1E3E6"/>
                </a:solidFill>
                <a:latin typeface="Times New Roman" panose="02020603050405020304" pitchFamily="18" charset="0"/>
                <a:cs typeface="Times New Roman" panose="02020603050405020304" pitchFamily="18" charset="0"/>
              </a:rPr>
              <a:t>Место:  КЗ "</a:t>
            </a:r>
            <a:r>
              <a:rPr lang="ru-RU" altLang="en-US" sz="4000" dirty="0" smtClean="0">
                <a:solidFill>
                  <a:srgbClr val="E1E3E6"/>
                </a:solidFill>
                <a:latin typeface="Times New Roman" panose="02020603050405020304" pitchFamily="18" charset="0"/>
                <a:cs typeface="Times New Roman" panose="02020603050405020304" pitchFamily="18" charset="0"/>
              </a:rPr>
              <a:t>Евразия«, г. Новосибирск</a:t>
            </a:r>
            <a:endParaRPr lang="ru-RU" altLang="en-US" sz="40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38888" b="-38888"/>
            </a:stretch>
          </a:blipFill>
        </p:spPr>
      </p:sp>
      <p:grpSp>
        <p:nvGrpSpPr>
          <p:cNvPr id="3" name="Group 3"/>
          <p:cNvGrpSpPr/>
          <p:nvPr/>
        </p:nvGrpSpPr>
        <p:grpSpPr>
          <a:xfrm>
            <a:off x="885250" y="10316"/>
            <a:ext cx="108030" cy="8561293"/>
            <a:chOff x="0" y="0"/>
            <a:chExt cx="144039" cy="11415057"/>
          </a:xfrm>
        </p:grpSpPr>
        <p:pic>
          <p:nvPicPr>
            <p:cNvPr id="4" name="Picture 4"/>
            <p:cNvPicPr>
              <a:picLocks noChangeAspect="1"/>
            </p:cNvPicPr>
            <p:nvPr/>
          </p:nvPicPr>
          <p:blipFill>
            <a:blip r:embed="rId3"/>
            <a:srcRect l="71196" r="28100"/>
            <a:stretch>
              <a:fillRect/>
            </a:stretch>
          </p:blipFill>
          <p:spPr>
            <a:xfrm>
              <a:off x="0" y="0"/>
              <a:ext cx="144039" cy="11415057"/>
            </a:xfrm>
            <a:prstGeom prst="rect">
              <a:avLst/>
            </a:prstGeom>
          </p:spPr>
        </p:pic>
      </p:grpSp>
      <p:grpSp>
        <p:nvGrpSpPr>
          <p:cNvPr id="5" name="Group 5"/>
          <p:cNvGrpSpPr/>
          <p:nvPr/>
        </p:nvGrpSpPr>
        <p:grpSpPr>
          <a:xfrm>
            <a:off x="10653221" y="1257299"/>
            <a:ext cx="7658132" cy="7658102"/>
            <a:chOff x="0" y="0"/>
            <a:chExt cx="6350000" cy="6349975"/>
          </a:xfrm>
        </p:grpSpPr>
        <p:sp>
          <p:nvSpPr>
            <p:cNvPr id="6" name="Freeform 6"/>
            <p:cNvSpPr/>
            <p:nvPr/>
          </p:nvSpPr>
          <p:spPr>
            <a:xfrm>
              <a:off x="0" y="0"/>
              <a:ext cx="6350000" cy="6349975"/>
            </a:xfrm>
            <a:custGeom>
              <a:avLst/>
              <a:gdLst/>
              <a:ahLst/>
              <a:cxnLst/>
              <a:rect l="l" t="t" r="r" b="b"/>
              <a:pathLst>
                <a:path w="6350000" h="6349975">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a:blip r:embed="rId4"/>
              <a:stretch>
                <a:fillRect/>
              </a:stretch>
            </a:blipFill>
          </p:spPr>
        </p:sp>
      </p:grpSp>
      <p:sp>
        <p:nvSpPr>
          <p:cNvPr id="7" name="TextBox 7"/>
          <p:cNvSpPr txBox="1"/>
          <p:nvPr/>
        </p:nvSpPr>
        <p:spPr>
          <a:xfrm>
            <a:off x="1376822" y="636538"/>
            <a:ext cx="10260723" cy="1022716"/>
          </a:xfrm>
          <a:prstGeom prst="rect">
            <a:avLst/>
          </a:prstGeom>
        </p:spPr>
        <p:txBody>
          <a:bodyPr lIns="0" tIns="0" rIns="0" bIns="0" rtlCol="0" anchor="t">
            <a:spAutoFit/>
          </a:bodyPr>
          <a:lstStyle/>
          <a:p>
            <a:pPr>
              <a:lnSpc>
                <a:spcPts val="9280"/>
              </a:lnSpc>
            </a:pPr>
            <a:r>
              <a:rPr lang="en-US" sz="4000" dirty="0">
                <a:solidFill>
                  <a:schemeClr val="bg1"/>
                </a:solidFill>
                <a:latin typeface="Roboto Condensed" panose="02000000000000000000"/>
              </a:rPr>
              <a:t>ЦЕЛИ, ЗАДАЧИ</a:t>
            </a:r>
          </a:p>
        </p:txBody>
      </p:sp>
      <p:sp>
        <p:nvSpPr>
          <p:cNvPr id="8" name="Freeform 8"/>
          <p:cNvSpPr/>
          <p:nvPr/>
        </p:nvSpPr>
        <p:spPr>
          <a:xfrm rot="-1025550">
            <a:off x="10266424" y="7343310"/>
            <a:ext cx="8777648" cy="3253125"/>
          </a:xfrm>
          <a:custGeom>
            <a:avLst/>
            <a:gdLst/>
            <a:ahLst/>
            <a:cxnLst/>
            <a:rect l="l" t="t" r="r" b="b"/>
            <a:pathLst>
              <a:path w="10320531" h="3328371">
                <a:moveTo>
                  <a:pt x="0" y="0"/>
                </a:moveTo>
                <a:lnTo>
                  <a:pt x="10320531" y="0"/>
                </a:lnTo>
                <a:lnTo>
                  <a:pt x="10320531" y="3328371"/>
                </a:lnTo>
                <a:lnTo>
                  <a:pt x="0" y="3328371"/>
                </a:lnTo>
                <a:lnTo>
                  <a:pt x="0" y="0"/>
                </a:lnTo>
                <a:close/>
              </a:path>
            </a:pathLst>
          </a:custGeom>
          <a:blipFill>
            <a:blip r:embed="rId5"/>
            <a:stretch>
              <a:fillRect/>
            </a:stretch>
          </a:blipFill>
        </p:spPr>
      </p:sp>
      <p:sp>
        <p:nvSpPr>
          <p:cNvPr id="9" name="Freeform 9"/>
          <p:cNvSpPr/>
          <p:nvPr/>
        </p:nvSpPr>
        <p:spPr>
          <a:xfrm rot="670026" flipV="1">
            <a:off x="9490962" y="-104318"/>
            <a:ext cx="9080848" cy="3328371"/>
          </a:xfrm>
          <a:custGeom>
            <a:avLst/>
            <a:gdLst/>
            <a:ahLst/>
            <a:cxnLst/>
            <a:rect l="l" t="t" r="r" b="b"/>
            <a:pathLst>
              <a:path w="10320531" h="3328371">
                <a:moveTo>
                  <a:pt x="0" y="3328372"/>
                </a:moveTo>
                <a:lnTo>
                  <a:pt x="10320530" y="3328372"/>
                </a:lnTo>
                <a:lnTo>
                  <a:pt x="10320530" y="0"/>
                </a:lnTo>
                <a:lnTo>
                  <a:pt x="0" y="0"/>
                </a:lnTo>
                <a:lnTo>
                  <a:pt x="0" y="3328372"/>
                </a:lnTo>
                <a:close/>
              </a:path>
            </a:pathLst>
          </a:custGeom>
          <a:blipFill>
            <a:blip r:embed="rId5"/>
            <a:stretch>
              <a:fillRect/>
            </a:stretch>
          </a:blipFill>
        </p:spPr>
      </p:sp>
      <p:grpSp>
        <p:nvGrpSpPr>
          <p:cNvPr id="10" name="Group 10"/>
          <p:cNvGrpSpPr/>
          <p:nvPr/>
        </p:nvGrpSpPr>
        <p:grpSpPr>
          <a:xfrm>
            <a:off x="831235" y="8807372"/>
            <a:ext cx="216059" cy="216058"/>
            <a:chOff x="0" y="0"/>
            <a:chExt cx="6350000" cy="6349975"/>
          </a:xfrm>
        </p:grpSpPr>
        <p:sp>
          <p:nvSpPr>
            <p:cNvPr id="11" name="Freeform 11"/>
            <p:cNvSpPr/>
            <p:nvPr/>
          </p:nvSpPr>
          <p:spPr>
            <a:xfrm>
              <a:off x="0" y="0"/>
              <a:ext cx="6350000" cy="6349975"/>
            </a:xfrm>
            <a:custGeom>
              <a:avLst/>
              <a:gdLst/>
              <a:ahLst/>
              <a:cxnLst/>
              <a:rect l="l" t="t" r="r" b="b"/>
              <a:pathLst>
                <a:path w="6350000" h="6349975">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a:blip r:embed="rId3"/>
              <a:stretch>
                <a:fillRect l="-39685" r="-39685"/>
              </a:stretch>
            </a:blipFill>
          </p:spPr>
        </p:sp>
      </p:grpSp>
      <p:grpSp>
        <p:nvGrpSpPr>
          <p:cNvPr id="12" name="Group 12"/>
          <p:cNvGrpSpPr/>
          <p:nvPr/>
        </p:nvGrpSpPr>
        <p:grpSpPr>
          <a:xfrm>
            <a:off x="831235" y="9150271"/>
            <a:ext cx="216059" cy="216058"/>
            <a:chOff x="0" y="0"/>
            <a:chExt cx="6350000" cy="6349975"/>
          </a:xfrm>
        </p:grpSpPr>
        <p:sp>
          <p:nvSpPr>
            <p:cNvPr id="13" name="Freeform 13"/>
            <p:cNvSpPr/>
            <p:nvPr/>
          </p:nvSpPr>
          <p:spPr>
            <a:xfrm>
              <a:off x="0" y="0"/>
              <a:ext cx="6350000" cy="6349975"/>
            </a:xfrm>
            <a:custGeom>
              <a:avLst/>
              <a:gdLst/>
              <a:ahLst/>
              <a:cxnLst/>
              <a:rect l="l" t="t" r="r" b="b"/>
              <a:pathLst>
                <a:path w="6350000" h="6349975">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a:blip r:embed="rId3"/>
              <a:stretch>
                <a:fillRect l="-39685" r="-39685"/>
              </a:stretch>
            </a:blipFill>
          </p:spPr>
        </p:sp>
      </p:grpSp>
      <p:grpSp>
        <p:nvGrpSpPr>
          <p:cNvPr id="14" name="Group 14"/>
          <p:cNvGrpSpPr/>
          <p:nvPr/>
        </p:nvGrpSpPr>
        <p:grpSpPr>
          <a:xfrm>
            <a:off x="831235" y="9505734"/>
            <a:ext cx="216059" cy="216058"/>
            <a:chOff x="0" y="0"/>
            <a:chExt cx="6350000" cy="6349975"/>
          </a:xfrm>
        </p:grpSpPr>
        <p:sp>
          <p:nvSpPr>
            <p:cNvPr id="15" name="Freeform 15"/>
            <p:cNvSpPr/>
            <p:nvPr/>
          </p:nvSpPr>
          <p:spPr>
            <a:xfrm>
              <a:off x="0" y="0"/>
              <a:ext cx="6350000" cy="6349975"/>
            </a:xfrm>
            <a:custGeom>
              <a:avLst/>
              <a:gdLst/>
              <a:ahLst/>
              <a:cxnLst/>
              <a:rect l="l" t="t" r="r" b="b"/>
              <a:pathLst>
                <a:path w="6350000" h="6349975">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a:blip r:embed="rId3"/>
              <a:stretch>
                <a:fillRect l="-52902" r="-26469"/>
              </a:stretch>
            </a:blipFill>
          </p:spPr>
        </p:sp>
      </p:grpSp>
      <p:sp>
        <p:nvSpPr>
          <p:cNvPr id="19" name="Текстовое поле 18"/>
          <p:cNvSpPr txBox="1"/>
          <p:nvPr/>
        </p:nvSpPr>
        <p:spPr>
          <a:xfrm>
            <a:off x="1701800" y="1866900"/>
            <a:ext cx="11176000" cy="7854892"/>
          </a:xfrm>
          <a:prstGeom prst="rect">
            <a:avLst/>
          </a:prstGeom>
          <a:noFill/>
        </p:spPr>
        <p:txBody>
          <a:bodyPr wrap="square" rtlCol="0">
            <a:noAutofit/>
          </a:bodyPr>
          <a:lstStyle/>
          <a:p>
            <a:r>
              <a:rPr lang="ru-RU" altLang="en-US" sz="3600" dirty="0">
                <a:solidFill>
                  <a:schemeClr val="bg1"/>
                </a:solidFill>
                <a:latin typeface="Times New Roman" panose="02020603050405020304" pitchFamily="18" charset="0"/>
                <a:cs typeface="Times New Roman" panose="02020603050405020304" pitchFamily="18" charset="0"/>
              </a:rPr>
              <a:t>Основная цель проекта – сохранение исторической памяти, формирование у современного молодого поколения чувства  гражданственности и патриотизма. </a:t>
            </a:r>
          </a:p>
          <a:p>
            <a:endParaRPr lang="ru-RU" altLang="en-US" sz="3600" dirty="0" smtClean="0">
              <a:solidFill>
                <a:schemeClr val="bg1"/>
              </a:solidFill>
              <a:latin typeface="Times New Roman" panose="02020603050405020304" pitchFamily="18" charset="0"/>
              <a:cs typeface="Times New Roman" panose="02020603050405020304" pitchFamily="18" charset="0"/>
            </a:endParaRPr>
          </a:p>
          <a:p>
            <a:r>
              <a:rPr lang="ru-RU" altLang="en-US" sz="3600" dirty="0" smtClean="0">
                <a:solidFill>
                  <a:schemeClr val="bg1"/>
                </a:solidFill>
                <a:latin typeface="Times New Roman" panose="02020603050405020304" pitchFamily="18" charset="0"/>
                <a:cs typeface="Times New Roman" panose="02020603050405020304" pitchFamily="18" charset="0"/>
              </a:rPr>
              <a:t>Задачи </a:t>
            </a:r>
            <a:r>
              <a:rPr lang="ru-RU" altLang="en-US" sz="3600" dirty="0">
                <a:solidFill>
                  <a:schemeClr val="bg1"/>
                </a:solidFill>
                <a:latin typeface="Times New Roman" panose="02020603050405020304" pitchFamily="18" charset="0"/>
                <a:cs typeface="Times New Roman" panose="02020603050405020304" pitchFamily="18" charset="0"/>
              </a:rPr>
              <a:t>проекта: </a:t>
            </a:r>
          </a:p>
          <a:p>
            <a:r>
              <a:rPr lang="ru-RU" altLang="en-US" sz="3600" dirty="0">
                <a:solidFill>
                  <a:schemeClr val="bg1"/>
                </a:solidFill>
                <a:latin typeface="Times New Roman" panose="02020603050405020304" pitchFamily="18" charset="0"/>
                <a:cs typeface="Times New Roman" panose="02020603050405020304" pitchFamily="18" charset="0"/>
              </a:rPr>
              <a:t>сохранять  и развивать чувства гордости за свою страну и народ;</a:t>
            </a:r>
          </a:p>
          <a:p>
            <a:r>
              <a:rPr lang="ru-RU" altLang="en-US" sz="3600" dirty="0">
                <a:solidFill>
                  <a:schemeClr val="bg1"/>
                </a:solidFill>
                <a:latin typeface="Times New Roman" panose="02020603050405020304" pitchFamily="18" charset="0"/>
                <a:cs typeface="Times New Roman" panose="02020603050405020304" pitchFamily="18" charset="0"/>
              </a:rPr>
              <a:t>с</a:t>
            </a:r>
            <a:r>
              <a:rPr lang="ru-RU" altLang="en-US" sz="3600" dirty="0" smtClean="0">
                <a:solidFill>
                  <a:schemeClr val="bg1"/>
                </a:solidFill>
                <a:latin typeface="Times New Roman" panose="02020603050405020304" pitchFamily="18" charset="0"/>
                <a:cs typeface="Times New Roman" panose="02020603050405020304" pitchFamily="18" charset="0"/>
              </a:rPr>
              <a:t>пособствовать изучению героическое </a:t>
            </a:r>
            <a:r>
              <a:rPr lang="ru-RU" altLang="en-US" sz="3600" dirty="0">
                <a:solidFill>
                  <a:schemeClr val="bg1"/>
                </a:solidFill>
                <a:latin typeface="Times New Roman" panose="02020603050405020304" pitchFamily="18" charset="0"/>
                <a:cs typeface="Times New Roman" panose="02020603050405020304" pitchFamily="18" charset="0"/>
              </a:rPr>
              <a:t>прошлое нашей страны;</a:t>
            </a:r>
          </a:p>
          <a:p>
            <a:r>
              <a:rPr lang="ru-RU" altLang="en-US" sz="3600" dirty="0">
                <a:solidFill>
                  <a:schemeClr val="bg1"/>
                </a:solidFill>
                <a:latin typeface="Times New Roman" panose="02020603050405020304" pitchFamily="18" charset="0"/>
                <a:cs typeface="Times New Roman" panose="02020603050405020304" pitchFamily="18" charset="0"/>
              </a:rPr>
              <a:t>воспитывать чувство долга перед Родиной, чувство привязанности к тем местам, где человек родился и вырос;</a:t>
            </a:r>
          </a:p>
          <a:p>
            <a:r>
              <a:rPr lang="ru-RU" altLang="en-US" sz="3600" dirty="0">
                <a:solidFill>
                  <a:schemeClr val="bg1"/>
                </a:solidFill>
                <a:latin typeface="Times New Roman" panose="02020603050405020304" pitchFamily="18" charset="0"/>
                <a:cs typeface="Times New Roman" panose="02020603050405020304" pitchFamily="18" charset="0"/>
              </a:rPr>
              <a:t>подготовиться  к достойной встрече 80-летия Победы;</a:t>
            </a:r>
          </a:p>
        </p:txBody>
      </p:sp>
    </p:spTree>
    <p:extLst>
      <p:ext uri="{BB962C8B-B14F-4D97-AF65-F5344CB8AC3E}">
        <p14:creationId xmlns:p14="http://schemas.microsoft.com/office/powerpoint/2010/main" val="42177080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0480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38888" b="-38888"/>
            </a:stretch>
          </a:blipFill>
        </p:spPr>
      </p:sp>
      <p:grpSp>
        <p:nvGrpSpPr>
          <p:cNvPr id="3" name="Group 3"/>
          <p:cNvGrpSpPr/>
          <p:nvPr/>
        </p:nvGrpSpPr>
        <p:grpSpPr>
          <a:xfrm>
            <a:off x="885250" y="10316"/>
            <a:ext cx="108030" cy="8561293"/>
            <a:chOff x="0" y="0"/>
            <a:chExt cx="144039" cy="11415057"/>
          </a:xfrm>
        </p:grpSpPr>
        <p:pic>
          <p:nvPicPr>
            <p:cNvPr id="4" name="Picture 4"/>
            <p:cNvPicPr>
              <a:picLocks noChangeAspect="1"/>
            </p:cNvPicPr>
            <p:nvPr/>
          </p:nvPicPr>
          <p:blipFill>
            <a:blip r:embed="rId3"/>
            <a:srcRect l="71196" r="28100"/>
            <a:stretch>
              <a:fillRect/>
            </a:stretch>
          </p:blipFill>
          <p:spPr>
            <a:xfrm>
              <a:off x="0" y="0"/>
              <a:ext cx="144039" cy="11415057"/>
            </a:xfrm>
            <a:prstGeom prst="rect">
              <a:avLst/>
            </a:prstGeom>
          </p:spPr>
        </p:pic>
      </p:grpSp>
      <p:grpSp>
        <p:nvGrpSpPr>
          <p:cNvPr id="5" name="Group 5"/>
          <p:cNvGrpSpPr/>
          <p:nvPr/>
        </p:nvGrpSpPr>
        <p:grpSpPr>
          <a:xfrm>
            <a:off x="10653221" y="1257299"/>
            <a:ext cx="7658132" cy="7658102"/>
            <a:chOff x="0" y="0"/>
            <a:chExt cx="6350000" cy="6349975"/>
          </a:xfrm>
        </p:grpSpPr>
        <p:sp>
          <p:nvSpPr>
            <p:cNvPr id="6" name="Freeform 6"/>
            <p:cNvSpPr/>
            <p:nvPr/>
          </p:nvSpPr>
          <p:spPr>
            <a:xfrm>
              <a:off x="0" y="0"/>
              <a:ext cx="6350000" cy="6349975"/>
            </a:xfrm>
            <a:custGeom>
              <a:avLst/>
              <a:gdLst/>
              <a:ahLst/>
              <a:cxnLst/>
              <a:rect l="l" t="t" r="r" b="b"/>
              <a:pathLst>
                <a:path w="6350000" h="6349975">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a:blip r:embed="rId4"/>
              <a:stretch>
                <a:fillRect/>
              </a:stretch>
            </a:blipFill>
          </p:spPr>
        </p:sp>
      </p:grpSp>
      <p:sp>
        <p:nvSpPr>
          <p:cNvPr id="7" name="TextBox 7"/>
          <p:cNvSpPr txBox="1"/>
          <p:nvPr/>
        </p:nvSpPr>
        <p:spPr>
          <a:xfrm>
            <a:off x="1376822" y="636538"/>
            <a:ext cx="10260723" cy="2308324"/>
          </a:xfrm>
          <a:prstGeom prst="rect">
            <a:avLst/>
          </a:prstGeom>
        </p:spPr>
        <p:txBody>
          <a:bodyPr lIns="0" tIns="0" rIns="0" bIns="0" rtlCol="0" anchor="t">
            <a:spAutoFit/>
          </a:bodyPr>
          <a:lstStyle/>
          <a:p>
            <a:pPr>
              <a:lnSpc>
                <a:spcPts val="6020"/>
              </a:lnSpc>
            </a:pPr>
            <a:r>
              <a:rPr lang="en-US" sz="4000" dirty="0">
                <a:solidFill>
                  <a:schemeClr val="bg1"/>
                </a:solidFill>
                <a:latin typeface="Roboto Condensed" panose="02000000000000000000"/>
              </a:rPr>
              <a:t>ОПИСАНИЕ,</a:t>
            </a:r>
            <a:endParaRPr lang="ru-RU" sz="4000" dirty="0">
              <a:solidFill>
                <a:schemeClr val="bg1"/>
              </a:solidFill>
              <a:latin typeface="Roboto Condensed" panose="02000000000000000000"/>
            </a:endParaRPr>
          </a:p>
          <a:p>
            <a:pPr>
              <a:lnSpc>
                <a:spcPts val="6020"/>
              </a:lnSpc>
            </a:pPr>
            <a:r>
              <a:rPr lang="en-US" sz="4000" dirty="0">
                <a:solidFill>
                  <a:schemeClr val="bg1"/>
                </a:solidFill>
                <a:latin typeface="Roboto Condensed" panose="02000000000000000000"/>
              </a:rPr>
              <a:t>ОСНОВНЫЕ МЫСЛИ,</a:t>
            </a:r>
            <a:endParaRPr lang="ru-RU" sz="4000" dirty="0">
              <a:solidFill>
                <a:schemeClr val="bg1"/>
              </a:solidFill>
              <a:latin typeface="Roboto Condensed" panose="02000000000000000000"/>
            </a:endParaRPr>
          </a:p>
          <a:p>
            <a:pPr>
              <a:lnSpc>
                <a:spcPts val="6020"/>
              </a:lnSpc>
            </a:pPr>
            <a:r>
              <a:rPr lang="en-US" sz="4000" dirty="0">
                <a:solidFill>
                  <a:schemeClr val="bg1"/>
                </a:solidFill>
                <a:latin typeface="Roboto Condensed" panose="02000000000000000000"/>
              </a:rPr>
              <a:t>ЗАЛОЖЕННЫЕ В </a:t>
            </a:r>
            <a:r>
              <a:rPr lang="ru-RU" sz="4000" dirty="0" smtClean="0">
                <a:solidFill>
                  <a:schemeClr val="bg1"/>
                </a:solidFill>
                <a:latin typeface="Roboto Condensed" panose="02000000000000000000"/>
              </a:rPr>
              <a:t>ОСНОВУ</a:t>
            </a:r>
            <a:r>
              <a:rPr lang="en-US" sz="4000" dirty="0" smtClean="0">
                <a:solidFill>
                  <a:schemeClr val="bg1"/>
                </a:solidFill>
                <a:latin typeface="Roboto Condensed" panose="02000000000000000000"/>
              </a:rPr>
              <a:t> </a:t>
            </a:r>
            <a:r>
              <a:rPr lang="en-US" sz="4000" dirty="0">
                <a:solidFill>
                  <a:schemeClr val="bg1"/>
                </a:solidFill>
                <a:latin typeface="Roboto Condensed" panose="02000000000000000000"/>
              </a:rPr>
              <a:t>МЕРОПРИЯТИЯ</a:t>
            </a:r>
          </a:p>
        </p:txBody>
      </p:sp>
      <p:sp>
        <p:nvSpPr>
          <p:cNvPr id="8" name="Freeform 8"/>
          <p:cNvSpPr/>
          <p:nvPr/>
        </p:nvSpPr>
        <p:spPr>
          <a:xfrm rot="-1025550">
            <a:off x="10266424" y="7343310"/>
            <a:ext cx="8777648" cy="3253125"/>
          </a:xfrm>
          <a:custGeom>
            <a:avLst/>
            <a:gdLst/>
            <a:ahLst/>
            <a:cxnLst/>
            <a:rect l="l" t="t" r="r" b="b"/>
            <a:pathLst>
              <a:path w="10320531" h="3328371">
                <a:moveTo>
                  <a:pt x="0" y="0"/>
                </a:moveTo>
                <a:lnTo>
                  <a:pt x="10320531" y="0"/>
                </a:lnTo>
                <a:lnTo>
                  <a:pt x="10320531" y="3328371"/>
                </a:lnTo>
                <a:lnTo>
                  <a:pt x="0" y="3328371"/>
                </a:lnTo>
                <a:lnTo>
                  <a:pt x="0" y="0"/>
                </a:lnTo>
                <a:close/>
              </a:path>
            </a:pathLst>
          </a:custGeom>
          <a:blipFill>
            <a:blip r:embed="rId5"/>
            <a:stretch>
              <a:fillRect/>
            </a:stretch>
          </a:blipFill>
        </p:spPr>
      </p:sp>
      <p:sp>
        <p:nvSpPr>
          <p:cNvPr id="9" name="Freeform 9"/>
          <p:cNvSpPr/>
          <p:nvPr/>
        </p:nvSpPr>
        <p:spPr>
          <a:xfrm rot="670026" flipV="1">
            <a:off x="9490962" y="-104318"/>
            <a:ext cx="9080848" cy="3328371"/>
          </a:xfrm>
          <a:custGeom>
            <a:avLst/>
            <a:gdLst/>
            <a:ahLst/>
            <a:cxnLst/>
            <a:rect l="l" t="t" r="r" b="b"/>
            <a:pathLst>
              <a:path w="10320531" h="3328371">
                <a:moveTo>
                  <a:pt x="0" y="3328372"/>
                </a:moveTo>
                <a:lnTo>
                  <a:pt x="10320530" y="3328372"/>
                </a:lnTo>
                <a:lnTo>
                  <a:pt x="10320530" y="0"/>
                </a:lnTo>
                <a:lnTo>
                  <a:pt x="0" y="0"/>
                </a:lnTo>
                <a:lnTo>
                  <a:pt x="0" y="3328372"/>
                </a:lnTo>
                <a:close/>
              </a:path>
            </a:pathLst>
          </a:custGeom>
          <a:blipFill>
            <a:blip r:embed="rId5"/>
            <a:stretch>
              <a:fillRect/>
            </a:stretch>
          </a:blipFill>
        </p:spPr>
      </p:sp>
      <p:grpSp>
        <p:nvGrpSpPr>
          <p:cNvPr id="10" name="Group 10"/>
          <p:cNvGrpSpPr/>
          <p:nvPr/>
        </p:nvGrpSpPr>
        <p:grpSpPr>
          <a:xfrm>
            <a:off x="831235" y="8807372"/>
            <a:ext cx="216059" cy="216058"/>
            <a:chOff x="0" y="0"/>
            <a:chExt cx="6350000" cy="6349975"/>
          </a:xfrm>
        </p:grpSpPr>
        <p:sp>
          <p:nvSpPr>
            <p:cNvPr id="11" name="Freeform 11"/>
            <p:cNvSpPr/>
            <p:nvPr/>
          </p:nvSpPr>
          <p:spPr>
            <a:xfrm>
              <a:off x="0" y="0"/>
              <a:ext cx="6350000" cy="6349975"/>
            </a:xfrm>
            <a:custGeom>
              <a:avLst/>
              <a:gdLst/>
              <a:ahLst/>
              <a:cxnLst/>
              <a:rect l="l" t="t" r="r" b="b"/>
              <a:pathLst>
                <a:path w="6350000" h="6349975">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a:blip r:embed="rId3"/>
              <a:stretch>
                <a:fillRect l="-39685" r="-39685"/>
              </a:stretch>
            </a:blipFill>
          </p:spPr>
        </p:sp>
      </p:grpSp>
      <p:grpSp>
        <p:nvGrpSpPr>
          <p:cNvPr id="12" name="Group 12"/>
          <p:cNvGrpSpPr/>
          <p:nvPr/>
        </p:nvGrpSpPr>
        <p:grpSpPr>
          <a:xfrm>
            <a:off x="831235" y="9150271"/>
            <a:ext cx="216059" cy="216058"/>
            <a:chOff x="0" y="0"/>
            <a:chExt cx="6350000" cy="6349975"/>
          </a:xfrm>
        </p:grpSpPr>
        <p:sp>
          <p:nvSpPr>
            <p:cNvPr id="13" name="Freeform 13"/>
            <p:cNvSpPr/>
            <p:nvPr/>
          </p:nvSpPr>
          <p:spPr>
            <a:xfrm>
              <a:off x="0" y="0"/>
              <a:ext cx="6350000" cy="6349975"/>
            </a:xfrm>
            <a:custGeom>
              <a:avLst/>
              <a:gdLst/>
              <a:ahLst/>
              <a:cxnLst/>
              <a:rect l="l" t="t" r="r" b="b"/>
              <a:pathLst>
                <a:path w="6350000" h="6349975">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a:blip r:embed="rId3"/>
              <a:stretch>
                <a:fillRect l="-39685" r="-39685"/>
              </a:stretch>
            </a:blipFill>
          </p:spPr>
        </p:sp>
      </p:grpSp>
      <p:grpSp>
        <p:nvGrpSpPr>
          <p:cNvPr id="14" name="Group 14"/>
          <p:cNvGrpSpPr/>
          <p:nvPr/>
        </p:nvGrpSpPr>
        <p:grpSpPr>
          <a:xfrm>
            <a:off x="831235" y="9505734"/>
            <a:ext cx="216059" cy="216058"/>
            <a:chOff x="0" y="0"/>
            <a:chExt cx="6350000" cy="6349975"/>
          </a:xfrm>
        </p:grpSpPr>
        <p:sp>
          <p:nvSpPr>
            <p:cNvPr id="15" name="Freeform 15"/>
            <p:cNvSpPr/>
            <p:nvPr/>
          </p:nvSpPr>
          <p:spPr>
            <a:xfrm>
              <a:off x="0" y="0"/>
              <a:ext cx="6350000" cy="6349975"/>
            </a:xfrm>
            <a:custGeom>
              <a:avLst/>
              <a:gdLst/>
              <a:ahLst/>
              <a:cxnLst/>
              <a:rect l="l" t="t" r="r" b="b"/>
              <a:pathLst>
                <a:path w="6350000" h="6349975">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a:blip r:embed="rId3"/>
              <a:stretch>
                <a:fillRect l="-52902" r="-26469"/>
              </a:stretch>
            </a:blipFill>
          </p:spPr>
        </p:sp>
      </p:grpSp>
      <p:sp>
        <p:nvSpPr>
          <p:cNvPr id="19" name="Текстовое поле 18"/>
          <p:cNvSpPr txBox="1"/>
          <p:nvPr/>
        </p:nvSpPr>
        <p:spPr>
          <a:xfrm>
            <a:off x="1376822" y="2944862"/>
            <a:ext cx="11119978" cy="6776930"/>
          </a:xfrm>
          <a:prstGeom prst="rect">
            <a:avLst/>
          </a:prstGeom>
          <a:noFill/>
        </p:spPr>
        <p:txBody>
          <a:bodyPr wrap="square" rtlCol="0">
            <a:noAutofit/>
          </a:bodyPr>
          <a:lstStyle/>
          <a:p>
            <a:r>
              <a:rPr lang="ru-RU" altLang="en-US" sz="2400" dirty="0">
                <a:solidFill>
                  <a:schemeClr val="bg1"/>
                </a:solidFill>
                <a:latin typeface="Times New Roman" panose="02020603050405020304" pitchFamily="18" charset="0"/>
                <a:cs typeface="Times New Roman" panose="02020603050405020304" pitchFamily="18" charset="0"/>
              </a:rPr>
              <a:t>В настоящее время отмечаются определенные трудности в понимании современными подростками сущности гражданско-патриотических ценностей. </a:t>
            </a:r>
            <a:r>
              <a:rPr lang="ru-RU" altLang="en-US" sz="2400" dirty="0" smtClean="0">
                <a:solidFill>
                  <a:schemeClr val="bg1"/>
                </a:solidFill>
                <a:latin typeface="Times New Roman" panose="02020603050405020304" pitchFamily="18" charset="0"/>
                <a:cs typeface="Times New Roman" panose="02020603050405020304" pitchFamily="18" charset="0"/>
              </a:rPr>
              <a:t>Многом из них сложно осознать и понять, что нужно </a:t>
            </a:r>
            <a:r>
              <a:rPr lang="ru-RU" altLang="en-US" sz="2400" dirty="0">
                <a:solidFill>
                  <a:schemeClr val="bg1"/>
                </a:solidFill>
                <a:latin typeface="Times New Roman" panose="02020603050405020304" pitchFamily="18" charset="0"/>
                <a:cs typeface="Times New Roman" panose="02020603050405020304" pitchFamily="18" charset="0"/>
              </a:rPr>
              <a:t>помнить своих прадедов, своих героев, их подвиги во имя жизни, а для этого нужно быть патриотами, любить нашу страну, изучать её историю. </a:t>
            </a:r>
            <a:r>
              <a:rPr lang="ru-RU" altLang="en-US" sz="2400" dirty="0" smtClean="0">
                <a:solidFill>
                  <a:schemeClr val="bg1"/>
                </a:solidFill>
                <a:latin typeface="Times New Roman" panose="02020603050405020304" pitchFamily="18" charset="0"/>
                <a:cs typeface="Times New Roman" panose="02020603050405020304" pitchFamily="18" charset="0"/>
              </a:rPr>
              <a:t>На нашу страну повсеместно оказывается давление, переписывается история, многие исторические факты замалчиваются, прививаются западные «ценности». Молодому человеку, особенно подростку, который еще не прошел процесс самоидентификации, сложно разобраться во всех политических тонкостях. Иногда их протестное поведение проецируется и на такие ценности как патриотизм и гражданская позиция. То, что было ценно для послевоенного поколения не имеет отклика у современной молодежи. Песни и музыкальный материал дедов, не «откликается» у внуков и правнуков. Концепция программы заключалась в том, что в ней должны звучать современный песни (М. Фадеев, Н. Расторгуев, Ю. </a:t>
            </a:r>
            <a:r>
              <a:rPr lang="ru-RU" altLang="en-US" sz="2400" dirty="0" err="1" smtClean="0">
                <a:solidFill>
                  <a:schemeClr val="bg1"/>
                </a:solidFill>
                <a:latin typeface="Times New Roman" panose="02020603050405020304" pitchFamily="18" charset="0"/>
                <a:cs typeface="Times New Roman" panose="02020603050405020304" pitchFamily="18" charset="0"/>
              </a:rPr>
              <a:t>Чечерина</a:t>
            </a:r>
            <a:r>
              <a:rPr lang="ru-RU" altLang="en-US" sz="2400" dirty="0" smtClean="0">
                <a:solidFill>
                  <a:schemeClr val="bg1"/>
                </a:solidFill>
                <a:latin typeface="Times New Roman" panose="02020603050405020304" pitchFamily="18" charset="0"/>
                <a:cs typeface="Times New Roman" panose="02020603050405020304" pitchFamily="18" charset="0"/>
              </a:rPr>
              <a:t>, Шаман  и др.) и будет использоваться современная хореография, понятная современному зрителю. При этом воздействие на зрителя усиливается при помощи контента, исторических фактов и цифр и понятных персонажей. Не маловажным аспектом стало еще и то, что сами участники программы – это студенты 17-19 лет.</a:t>
            </a:r>
            <a:endParaRPr lang="ru-RU" altLang="en-US" sz="24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846166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38888" b="-38888"/>
            </a:stretch>
          </a:blipFill>
        </p:spPr>
      </p:sp>
      <p:grpSp>
        <p:nvGrpSpPr>
          <p:cNvPr id="3" name="Group 3"/>
          <p:cNvGrpSpPr/>
          <p:nvPr/>
        </p:nvGrpSpPr>
        <p:grpSpPr>
          <a:xfrm>
            <a:off x="885250" y="10316"/>
            <a:ext cx="108030" cy="8561293"/>
            <a:chOff x="0" y="0"/>
            <a:chExt cx="144039" cy="11415057"/>
          </a:xfrm>
        </p:grpSpPr>
        <p:pic>
          <p:nvPicPr>
            <p:cNvPr id="4" name="Picture 4"/>
            <p:cNvPicPr>
              <a:picLocks noChangeAspect="1"/>
            </p:cNvPicPr>
            <p:nvPr/>
          </p:nvPicPr>
          <p:blipFill>
            <a:blip r:embed="rId3"/>
            <a:srcRect l="71196" r="28100"/>
            <a:stretch>
              <a:fillRect/>
            </a:stretch>
          </p:blipFill>
          <p:spPr>
            <a:xfrm>
              <a:off x="0" y="0"/>
              <a:ext cx="144039" cy="11415057"/>
            </a:xfrm>
            <a:prstGeom prst="rect">
              <a:avLst/>
            </a:prstGeom>
          </p:spPr>
        </p:pic>
      </p:grpSp>
      <p:grpSp>
        <p:nvGrpSpPr>
          <p:cNvPr id="5" name="Group 5"/>
          <p:cNvGrpSpPr/>
          <p:nvPr/>
        </p:nvGrpSpPr>
        <p:grpSpPr>
          <a:xfrm>
            <a:off x="10653221" y="1257299"/>
            <a:ext cx="7658132" cy="7658102"/>
            <a:chOff x="0" y="0"/>
            <a:chExt cx="6350000" cy="6349975"/>
          </a:xfrm>
        </p:grpSpPr>
        <p:sp>
          <p:nvSpPr>
            <p:cNvPr id="6" name="Freeform 6"/>
            <p:cNvSpPr/>
            <p:nvPr/>
          </p:nvSpPr>
          <p:spPr>
            <a:xfrm>
              <a:off x="0" y="0"/>
              <a:ext cx="6350000" cy="6349975"/>
            </a:xfrm>
            <a:custGeom>
              <a:avLst/>
              <a:gdLst/>
              <a:ahLst/>
              <a:cxnLst/>
              <a:rect l="l" t="t" r="r" b="b"/>
              <a:pathLst>
                <a:path w="6350000" h="6349975">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a:blip r:embed="rId4"/>
              <a:stretch>
                <a:fillRect/>
              </a:stretch>
            </a:blipFill>
          </p:spPr>
        </p:sp>
      </p:grpSp>
      <p:sp>
        <p:nvSpPr>
          <p:cNvPr id="7" name="TextBox 7"/>
          <p:cNvSpPr txBox="1"/>
          <p:nvPr/>
        </p:nvSpPr>
        <p:spPr>
          <a:xfrm>
            <a:off x="1376822" y="636538"/>
            <a:ext cx="10260723" cy="1962076"/>
          </a:xfrm>
          <a:prstGeom prst="rect">
            <a:avLst/>
          </a:prstGeom>
        </p:spPr>
        <p:txBody>
          <a:bodyPr lIns="0" tIns="0" rIns="0" bIns="0" rtlCol="0" anchor="t">
            <a:spAutoFit/>
          </a:bodyPr>
          <a:lstStyle/>
          <a:p>
            <a:pPr>
              <a:lnSpc>
                <a:spcPts val="5075"/>
              </a:lnSpc>
            </a:pPr>
            <a:r>
              <a:rPr lang="en-US" sz="4000" dirty="0">
                <a:solidFill>
                  <a:schemeClr val="bg1"/>
                </a:solidFill>
                <a:latin typeface="Roboto Condensed" panose="02000000000000000000"/>
              </a:rPr>
              <a:t>ЦИФРОВЫЕ ПОКАЗАТЕЛИ ПРОЕКТА</a:t>
            </a:r>
            <a:r>
              <a:rPr lang="ru-RU" sz="4000" dirty="0" smtClean="0">
                <a:solidFill>
                  <a:schemeClr val="bg1"/>
                </a:solidFill>
                <a:latin typeface="Times New Roman" panose="02020603050405020304" pitchFamily="18" charset="0"/>
                <a:cs typeface="Times New Roman" panose="02020603050405020304" pitchFamily="18" charset="0"/>
              </a:rPr>
              <a:t>:</a:t>
            </a:r>
          </a:p>
          <a:p>
            <a:pPr>
              <a:lnSpc>
                <a:spcPts val="5075"/>
              </a:lnSpc>
            </a:pPr>
            <a:r>
              <a:rPr lang="en-US" sz="3000" dirty="0" smtClean="0">
                <a:solidFill>
                  <a:schemeClr val="bg1"/>
                </a:solidFill>
                <a:latin typeface="Roboto Condensed" panose="02000000000000000000"/>
              </a:rPr>
              <a:t>КОЛИЧЕСТВО УЧАСТНИКОВ,</a:t>
            </a:r>
            <a:r>
              <a:rPr lang="ru-RU" sz="3000" dirty="0" smtClean="0">
                <a:solidFill>
                  <a:schemeClr val="bg1"/>
                </a:solidFill>
                <a:latin typeface="Roboto Condensed" panose="02000000000000000000"/>
              </a:rPr>
              <a:t> </a:t>
            </a:r>
            <a:r>
              <a:rPr lang="en-US" sz="3000" dirty="0" smtClean="0">
                <a:solidFill>
                  <a:schemeClr val="bg1"/>
                </a:solidFill>
                <a:latin typeface="Roboto Condensed" panose="02000000000000000000"/>
              </a:rPr>
              <a:t>ЗРИТЕЛЕЙ</a:t>
            </a:r>
            <a:endParaRPr lang="ru-RU" sz="3000" dirty="0">
              <a:solidFill>
                <a:schemeClr val="bg1"/>
              </a:solidFill>
              <a:latin typeface="Roboto Condensed" panose="02000000000000000000"/>
            </a:endParaRPr>
          </a:p>
          <a:p>
            <a:pPr>
              <a:lnSpc>
                <a:spcPts val="5075"/>
              </a:lnSpc>
            </a:pPr>
            <a:r>
              <a:rPr lang="en-US" sz="3000" dirty="0" smtClean="0">
                <a:solidFill>
                  <a:schemeClr val="bg1"/>
                </a:solidFill>
                <a:latin typeface="Roboto Condensed" panose="02000000000000000000"/>
              </a:rPr>
              <a:t>И ДРУГИЕ</a:t>
            </a:r>
            <a:r>
              <a:rPr lang="ru-RU" sz="3000" dirty="0" smtClean="0">
                <a:solidFill>
                  <a:schemeClr val="bg1"/>
                </a:solidFill>
                <a:latin typeface="Roboto Condensed" panose="02000000000000000000"/>
              </a:rPr>
              <a:t> </a:t>
            </a:r>
            <a:r>
              <a:rPr lang="en-US" sz="3000" dirty="0" smtClean="0">
                <a:solidFill>
                  <a:schemeClr val="bg1"/>
                </a:solidFill>
                <a:latin typeface="Roboto Condensed" panose="02000000000000000000"/>
              </a:rPr>
              <a:t>КОЛИЧЕСТВЕННЫЕ </a:t>
            </a:r>
            <a:r>
              <a:rPr lang="en-US" sz="3000" dirty="0">
                <a:solidFill>
                  <a:schemeClr val="bg1"/>
                </a:solidFill>
                <a:latin typeface="Roboto Condensed" panose="02000000000000000000"/>
              </a:rPr>
              <a:t>ПОКАЗАТЕЛИ</a:t>
            </a:r>
          </a:p>
        </p:txBody>
      </p:sp>
      <p:sp>
        <p:nvSpPr>
          <p:cNvPr id="8" name="Freeform 8"/>
          <p:cNvSpPr/>
          <p:nvPr/>
        </p:nvSpPr>
        <p:spPr>
          <a:xfrm rot="-1025550">
            <a:off x="10266424" y="7343310"/>
            <a:ext cx="8777648" cy="3253125"/>
          </a:xfrm>
          <a:custGeom>
            <a:avLst/>
            <a:gdLst/>
            <a:ahLst/>
            <a:cxnLst/>
            <a:rect l="l" t="t" r="r" b="b"/>
            <a:pathLst>
              <a:path w="10320531" h="3328371">
                <a:moveTo>
                  <a:pt x="0" y="0"/>
                </a:moveTo>
                <a:lnTo>
                  <a:pt x="10320531" y="0"/>
                </a:lnTo>
                <a:lnTo>
                  <a:pt x="10320531" y="3328371"/>
                </a:lnTo>
                <a:lnTo>
                  <a:pt x="0" y="3328371"/>
                </a:lnTo>
                <a:lnTo>
                  <a:pt x="0" y="0"/>
                </a:lnTo>
                <a:close/>
              </a:path>
            </a:pathLst>
          </a:custGeom>
          <a:blipFill>
            <a:blip r:embed="rId5"/>
            <a:stretch>
              <a:fillRect/>
            </a:stretch>
          </a:blipFill>
        </p:spPr>
      </p:sp>
      <p:sp>
        <p:nvSpPr>
          <p:cNvPr id="9" name="Freeform 9"/>
          <p:cNvSpPr/>
          <p:nvPr/>
        </p:nvSpPr>
        <p:spPr>
          <a:xfrm rot="670026" flipV="1">
            <a:off x="9490962" y="-104318"/>
            <a:ext cx="9080848" cy="3328371"/>
          </a:xfrm>
          <a:custGeom>
            <a:avLst/>
            <a:gdLst/>
            <a:ahLst/>
            <a:cxnLst/>
            <a:rect l="l" t="t" r="r" b="b"/>
            <a:pathLst>
              <a:path w="10320531" h="3328371">
                <a:moveTo>
                  <a:pt x="0" y="3328372"/>
                </a:moveTo>
                <a:lnTo>
                  <a:pt x="10320530" y="3328372"/>
                </a:lnTo>
                <a:lnTo>
                  <a:pt x="10320530" y="0"/>
                </a:lnTo>
                <a:lnTo>
                  <a:pt x="0" y="0"/>
                </a:lnTo>
                <a:lnTo>
                  <a:pt x="0" y="3328372"/>
                </a:lnTo>
                <a:close/>
              </a:path>
            </a:pathLst>
          </a:custGeom>
          <a:blipFill>
            <a:blip r:embed="rId5"/>
            <a:stretch>
              <a:fillRect/>
            </a:stretch>
          </a:blipFill>
        </p:spPr>
      </p:sp>
      <p:grpSp>
        <p:nvGrpSpPr>
          <p:cNvPr id="10" name="Group 10"/>
          <p:cNvGrpSpPr/>
          <p:nvPr/>
        </p:nvGrpSpPr>
        <p:grpSpPr>
          <a:xfrm>
            <a:off x="831235" y="8807372"/>
            <a:ext cx="216059" cy="216058"/>
            <a:chOff x="0" y="0"/>
            <a:chExt cx="6350000" cy="6349975"/>
          </a:xfrm>
        </p:grpSpPr>
        <p:sp>
          <p:nvSpPr>
            <p:cNvPr id="11" name="Freeform 11"/>
            <p:cNvSpPr/>
            <p:nvPr/>
          </p:nvSpPr>
          <p:spPr>
            <a:xfrm>
              <a:off x="0" y="0"/>
              <a:ext cx="6350000" cy="6349975"/>
            </a:xfrm>
            <a:custGeom>
              <a:avLst/>
              <a:gdLst/>
              <a:ahLst/>
              <a:cxnLst/>
              <a:rect l="l" t="t" r="r" b="b"/>
              <a:pathLst>
                <a:path w="6350000" h="6349975">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a:blip r:embed="rId3"/>
              <a:stretch>
                <a:fillRect l="-39685" r="-39685"/>
              </a:stretch>
            </a:blipFill>
          </p:spPr>
        </p:sp>
      </p:grpSp>
      <p:grpSp>
        <p:nvGrpSpPr>
          <p:cNvPr id="12" name="Group 12"/>
          <p:cNvGrpSpPr/>
          <p:nvPr/>
        </p:nvGrpSpPr>
        <p:grpSpPr>
          <a:xfrm>
            <a:off x="831235" y="9150271"/>
            <a:ext cx="216059" cy="216058"/>
            <a:chOff x="0" y="0"/>
            <a:chExt cx="6350000" cy="6349975"/>
          </a:xfrm>
        </p:grpSpPr>
        <p:sp>
          <p:nvSpPr>
            <p:cNvPr id="13" name="Freeform 13"/>
            <p:cNvSpPr/>
            <p:nvPr/>
          </p:nvSpPr>
          <p:spPr>
            <a:xfrm>
              <a:off x="0" y="0"/>
              <a:ext cx="6350000" cy="6349975"/>
            </a:xfrm>
            <a:custGeom>
              <a:avLst/>
              <a:gdLst/>
              <a:ahLst/>
              <a:cxnLst/>
              <a:rect l="l" t="t" r="r" b="b"/>
              <a:pathLst>
                <a:path w="6350000" h="6349975">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a:blip r:embed="rId3"/>
              <a:stretch>
                <a:fillRect l="-39685" r="-39685"/>
              </a:stretch>
            </a:blipFill>
          </p:spPr>
        </p:sp>
      </p:grpSp>
      <p:grpSp>
        <p:nvGrpSpPr>
          <p:cNvPr id="14" name="Group 14"/>
          <p:cNvGrpSpPr/>
          <p:nvPr/>
        </p:nvGrpSpPr>
        <p:grpSpPr>
          <a:xfrm>
            <a:off x="831235" y="9505734"/>
            <a:ext cx="216059" cy="216058"/>
            <a:chOff x="0" y="0"/>
            <a:chExt cx="6350000" cy="6349975"/>
          </a:xfrm>
        </p:grpSpPr>
        <p:sp>
          <p:nvSpPr>
            <p:cNvPr id="15" name="Freeform 15"/>
            <p:cNvSpPr/>
            <p:nvPr/>
          </p:nvSpPr>
          <p:spPr>
            <a:xfrm>
              <a:off x="0" y="0"/>
              <a:ext cx="6350000" cy="6349975"/>
            </a:xfrm>
            <a:custGeom>
              <a:avLst/>
              <a:gdLst/>
              <a:ahLst/>
              <a:cxnLst/>
              <a:rect l="l" t="t" r="r" b="b"/>
              <a:pathLst>
                <a:path w="6350000" h="6349975">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a:blip r:embed="rId3"/>
              <a:stretch>
                <a:fillRect l="-52902" r="-26469"/>
              </a:stretch>
            </a:blipFill>
          </p:spPr>
        </p:sp>
      </p:grpSp>
      <p:sp>
        <p:nvSpPr>
          <p:cNvPr id="19" name="Текстовое поле 18"/>
          <p:cNvSpPr txBox="1"/>
          <p:nvPr/>
        </p:nvSpPr>
        <p:spPr>
          <a:xfrm>
            <a:off x="1600200" y="3238500"/>
            <a:ext cx="9499600" cy="6629400"/>
          </a:xfrm>
          <a:prstGeom prst="rect">
            <a:avLst/>
          </a:prstGeom>
          <a:noFill/>
        </p:spPr>
        <p:txBody>
          <a:bodyPr wrap="square" rtlCol="0">
            <a:noAutofit/>
          </a:bodyPr>
          <a:lstStyle/>
          <a:p>
            <a:r>
              <a:rPr lang="ru-RU" altLang="en-US" sz="2800" dirty="0" smtClean="0">
                <a:solidFill>
                  <a:schemeClr val="bg1"/>
                </a:solidFill>
                <a:latin typeface="Times New Roman" panose="02020603050405020304" pitchFamily="18" charset="0"/>
                <a:cs typeface="Times New Roman" panose="02020603050405020304" pitchFamily="18" charset="0"/>
              </a:rPr>
              <a:t>Количество участников программы – 86;</a:t>
            </a:r>
          </a:p>
          <a:p>
            <a:r>
              <a:rPr lang="ru-RU" altLang="en-US" sz="2800" dirty="0" smtClean="0">
                <a:solidFill>
                  <a:schemeClr val="bg1"/>
                </a:solidFill>
                <a:latin typeface="Times New Roman" panose="02020603050405020304" pitchFamily="18" charset="0"/>
                <a:cs typeface="Times New Roman" panose="02020603050405020304" pitchFamily="18" charset="0"/>
              </a:rPr>
              <a:t>Количество зрителей, посетивших мероприятие  - более 1000 человек;</a:t>
            </a:r>
          </a:p>
          <a:p>
            <a:r>
              <a:rPr lang="ru-RU" altLang="en-US" sz="2800" dirty="0" smtClean="0">
                <a:solidFill>
                  <a:schemeClr val="bg1"/>
                </a:solidFill>
                <a:latin typeface="Times New Roman" panose="02020603050405020304" pitchFamily="18" charset="0"/>
                <a:cs typeface="Times New Roman" panose="02020603050405020304" pitchFamily="18" charset="0"/>
              </a:rPr>
              <a:t>Возраст зрителей, на которых рассчитана программа – от 17 до 23 лет.</a:t>
            </a:r>
          </a:p>
        </p:txBody>
      </p:sp>
    </p:spTree>
    <p:extLst>
      <p:ext uri="{BB962C8B-B14F-4D97-AF65-F5344CB8AC3E}">
        <p14:creationId xmlns:p14="http://schemas.microsoft.com/office/powerpoint/2010/main" val="16850000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38888" b="-38888"/>
            </a:stretch>
          </a:blipFill>
        </p:spPr>
      </p:sp>
      <p:grpSp>
        <p:nvGrpSpPr>
          <p:cNvPr id="3" name="Group 3"/>
          <p:cNvGrpSpPr/>
          <p:nvPr/>
        </p:nvGrpSpPr>
        <p:grpSpPr>
          <a:xfrm>
            <a:off x="885250" y="10316"/>
            <a:ext cx="108030" cy="8561293"/>
            <a:chOff x="0" y="0"/>
            <a:chExt cx="144039" cy="11415057"/>
          </a:xfrm>
        </p:grpSpPr>
        <p:pic>
          <p:nvPicPr>
            <p:cNvPr id="4" name="Picture 4"/>
            <p:cNvPicPr>
              <a:picLocks noChangeAspect="1"/>
            </p:cNvPicPr>
            <p:nvPr/>
          </p:nvPicPr>
          <p:blipFill>
            <a:blip r:embed="rId3"/>
            <a:srcRect l="71196" r="28100"/>
            <a:stretch>
              <a:fillRect/>
            </a:stretch>
          </p:blipFill>
          <p:spPr>
            <a:xfrm>
              <a:off x="0" y="0"/>
              <a:ext cx="144039" cy="11415057"/>
            </a:xfrm>
            <a:prstGeom prst="rect">
              <a:avLst/>
            </a:prstGeom>
          </p:spPr>
        </p:pic>
      </p:grpSp>
      <p:grpSp>
        <p:nvGrpSpPr>
          <p:cNvPr id="5" name="Group 5"/>
          <p:cNvGrpSpPr/>
          <p:nvPr/>
        </p:nvGrpSpPr>
        <p:grpSpPr>
          <a:xfrm>
            <a:off x="831235" y="8807372"/>
            <a:ext cx="216059" cy="216058"/>
            <a:chOff x="0" y="0"/>
            <a:chExt cx="6350000" cy="6349975"/>
          </a:xfrm>
        </p:grpSpPr>
        <p:sp>
          <p:nvSpPr>
            <p:cNvPr id="6" name="Freeform 6"/>
            <p:cNvSpPr/>
            <p:nvPr/>
          </p:nvSpPr>
          <p:spPr>
            <a:xfrm>
              <a:off x="0" y="0"/>
              <a:ext cx="6350000" cy="6349975"/>
            </a:xfrm>
            <a:custGeom>
              <a:avLst/>
              <a:gdLst/>
              <a:ahLst/>
              <a:cxnLst/>
              <a:rect l="l" t="t" r="r" b="b"/>
              <a:pathLst>
                <a:path w="6350000" h="6349975">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a:blip r:embed="rId3"/>
              <a:stretch>
                <a:fillRect l="-39685" r="-39685"/>
              </a:stretch>
            </a:blipFill>
          </p:spPr>
        </p:sp>
      </p:grpSp>
      <p:grpSp>
        <p:nvGrpSpPr>
          <p:cNvPr id="7" name="Group 7"/>
          <p:cNvGrpSpPr/>
          <p:nvPr/>
        </p:nvGrpSpPr>
        <p:grpSpPr>
          <a:xfrm>
            <a:off x="831235" y="9150271"/>
            <a:ext cx="216059" cy="216058"/>
            <a:chOff x="0" y="0"/>
            <a:chExt cx="6350000" cy="6349975"/>
          </a:xfrm>
        </p:grpSpPr>
        <p:sp>
          <p:nvSpPr>
            <p:cNvPr id="8" name="Freeform 8"/>
            <p:cNvSpPr/>
            <p:nvPr/>
          </p:nvSpPr>
          <p:spPr>
            <a:xfrm>
              <a:off x="0" y="0"/>
              <a:ext cx="6350000" cy="6349975"/>
            </a:xfrm>
            <a:custGeom>
              <a:avLst/>
              <a:gdLst/>
              <a:ahLst/>
              <a:cxnLst/>
              <a:rect l="l" t="t" r="r" b="b"/>
              <a:pathLst>
                <a:path w="6350000" h="6349975">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a:blip r:embed="rId3"/>
              <a:stretch>
                <a:fillRect l="-39685" r="-39685"/>
              </a:stretch>
            </a:blipFill>
          </p:spPr>
        </p:sp>
      </p:grpSp>
      <p:grpSp>
        <p:nvGrpSpPr>
          <p:cNvPr id="9" name="Group 9"/>
          <p:cNvGrpSpPr/>
          <p:nvPr/>
        </p:nvGrpSpPr>
        <p:grpSpPr>
          <a:xfrm>
            <a:off x="831235" y="9505734"/>
            <a:ext cx="216059" cy="216058"/>
            <a:chOff x="0" y="0"/>
            <a:chExt cx="6350000" cy="6349975"/>
          </a:xfrm>
        </p:grpSpPr>
        <p:sp>
          <p:nvSpPr>
            <p:cNvPr id="10" name="Freeform 10"/>
            <p:cNvSpPr/>
            <p:nvPr/>
          </p:nvSpPr>
          <p:spPr>
            <a:xfrm>
              <a:off x="0" y="0"/>
              <a:ext cx="6350000" cy="6349975"/>
            </a:xfrm>
            <a:custGeom>
              <a:avLst/>
              <a:gdLst/>
              <a:ahLst/>
              <a:cxnLst/>
              <a:rect l="l" t="t" r="r" b="b"/>
              <a:pathLst>
                <a:path w="6350000" h="6349975">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a:blip r:embed="rId3"/>
              <a:stretch>
                <a:fillRect l="-52902" r="-26469"/>
              </a:stretch>
            </a:blipFill>
          </p:spPr>
        </p:sp>
      </p:grpSp>
      <p:grpSp>
        <p:nvGrpSpPr>
          <p:cNvPr id="11" name="Group 11"/>
          <p:cNvGrpSpPr/>
          <p:nvPr/>
        </p:nvGrpSpPr>
        <p:grpSpPr>
          <a:xfrm rot="-10800000">
            <a:off x="17313315" y="1731952"/>
            <a:ext cx="108030" cy="8561293"/>
            <a:chOff x="0" y="0"/>
            <a:chExt cx="144039" cy="11415057"/>
          </a:xfrm>
        </p:grpSpPr>
        <p:pic>
          <p:nvPicPr>
            <p:cNvPr id="12" name="Picture 12"/>
            <p:cNvPicPr>
              <a:picLocks noChangeAspect="1"/>
            </p:cNvPicPr>
            <p:nvPr/>
          </p:nvPicPr>
          <p:blipFill>
            <a:blip r:embed="rId3"/>
            <a:srcRect l="71196" r="28100"/>
            <a:stretch>
              <a:fillRect/>
            </a:stretch>
          </p:blipFill>
          <p:spPr>
            <a:xfrm>
              <a:off x="0" y="0"/>
              <a:ext cx="144039" cy="11415057"/>
            </a:xfrm>
            <a:prstGeom prst="rect">
              <a:avLst/>
            </a:prstGeom>
          </p:spPr>
        </p:pic>
      </p:grpSp>
      <p:grpSp>
        <p:nvGrpSpPr>
          <p:cNvPr id="13" name="Group 13"/>
          <p:cNvGrpSpPr/>
          <p:nvPr/>
        </p:nvGrpSpPr>
        <p:grpSpPr>
          <a:xfrm rot="-10800000">
            <a:off x="17259300" y="1280131"/>
            <a:ext cx="216059" cy="216058"/>
            <a:chOff x="0" y="0"/>
            <a:chExt cx="6350000" cy="6349975"/>
          </a:xfrm>
        </p:grpSpPr>
        <p:sp>
          <p:nvSpPr>
            <p:cNvPr id="14" name="Freeform 14"/>
            <p:cNvSpPr/>
            <p:nvPr/>
          </p:nvSpPr>
          <p:spPr>
            <a:xfrm>
              <a:off x="0" y="0"/>
              <a:ext cx="6350000" cy="6349975"/>
            </a:xfrm>
            <a:custGeom>
              <a:avLst/>
              <a:gdLst/>
              <a:ahLst/>
              <a:cxnLst/>
              <a:rect l="l" t="t" r="r" b="b"/>
              <a:pathLst>
                <a:path w="6350000" h="6349975">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a:blip r:embed="rId3"/>
              <a:stretch>
                <a:fillRect l="-39685" r="-39685"/>
              </a:stretch>
            </a:blipFill>
          </p:spPr>
        </p:sp>
      </p:grpSp>
      <p:grpSp>
        <p:nvGrpSpPr>
          <p:cNvPr id="15" name="Group 15"/>
          <p:cNvGrpSpPr/>
          <p:nvPr/>
        </p:nvGrpSpPr>
        <p:grpSpPr>
          <a:xfrm rot="-10800000">
            <a:off x="17259300" y="937231"/>
            <a:ext cx="216059" cy="216058"/>
            <a:chOff x="0" y="0"/>
            <a:chExt cx="6350000" cy="6349975"/>
          </a:xfrm>
        </p:grpSpPr>
        <p:sp>
          <p:nvSpPr>
            <p:cNvPr id="16" name="Freeform 16"/>
            <p:cNvSpPr/>
            <p:nvPr/>
          </p:nvSpPr>
          <p:spPr>
            <a:xfrm>
              <a:off x="0" y="0"/>
              <a:ext cx="6350000" cy="6349975"/>
            </a:xfrm>
            <a:custGeom>
              <a:avLst/>
              <a:gdLst/>
              <a:ahLst/>
              <a:cxnLst/>
              <a:rect l="l" t="t" r="r" b="b"/>
              <a:pathLst>
                <a:path w="6350000" h="6349975">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a:blip r:embed="rId3"/>
              <a:stretch>
                <a:fillRect l="-39685" r="-39685"/>
              </a:stretch>
            </a:blipFill>
          </p:spPr>
        </p:sp>
      </p:grpSp>
      <p:grpSp>
        <p:nvGrpSpPr>
          <p:cNvPr id="17" name="Group 17"/>
          <p:cNvGrpSpPr/>
          <p:nvPr/>
        </p:nvGrpSpPr>
        <p:grpSpPr>
          <a:xfrm rot="-10800000">
            <a:off x="17259300" y="581768"/>
            <a:ext cx="216059" cy="216058"/>
            <a:chOff x="0" y="0"/>
            <a:chExt cx="6350000" cy="6349975"/>
          </a:xfrm>
        </p:grpSpPr>
        <p:sp>
          <p:nvSpPr>
            <p:cNvPr id="18" name="Freeform 18"/>
            <p:cNvSpPr/>
            <p:nvPr/>
          </p:nvSpPr>
          <p:spPr>
            <a:xfrm>
              <a:off x="0" y="0"/>
              <a:ext cx="6350000" cy="6349975"/>
            </a:xfrm>
            <a:custGeom>
              <a:avLst/>
              <a:gdLst/>
              <a:ahLst/>
              <a:cxnLst/>
              <a:rect l="l" t="t" r="r" b="b"/>
              <a:pathLst>
                <a:path w="6350000" h="6349975">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a:blip r:embed="rId3"/>
              <a:stretch>
                <a:fillRect l="-52902" r="-26469"/>
              </a:stretch>
            </a:blipFill>
          </p:spPr>
        </p:sp>
      </p:grpSp>
      <p:sp>
        <p:nvSpPr>
          <p:cNvPr id="20" name="Freeform 20"/>
          <p:cNvSpPr/>
          <p:nvPr/>
        </p:nvSpPr>
        <p:spPr>
          <a:xfrm>
            <a:off x="9982361" y="6134409"/>
            <a:ext cx="11969556" cy="3860182"/>
          </a:xfrm>
          <a:custGeom>
            <a:avLst/>
            <a:gdLst/>
            <a:ahLst/>
            <a:cxnLst/>
            <a:rect l="l" t="t" r="r" b="b"/>
            <a:pathLst>
              <a:path w="11969556" h="3860182">
                <a:moveTo>
                  <a:pt x="0" y="0"/>
                </a:moveTo>
                <a:lnTo>
                  <a:pt x="11969556" y="0"/>
                </a:lnTo>
                <a:lnTo>
                  <a:pt x="11969556" y="3860182"/>
                </a:lnTo>
                <a:lnTo>
                  <a:pt x="0" y="3860182"/>
                </a:lnTo>
                <a:lnTo>
                  <a:pt x="0" y="0"/>
                </a:lnTo>
                <a:close/>
              </a:path>
            </a:pathLst>
          </a:custGeom>
          <a:blipFill>
            <a:blip r:embed="rId4"/>
            <a:stretch>
              <a:fillRect/>
            </a:stretch>
          </a:blipFill>
        </p:spPr>
      </p:sp>
      <p:sp>
        <p:nvSpPr>
          <p:cNvPr id="21" name="Freeform 21"/>
          <p:cNvSpPr/>
          <p:nvPr/>
        </p:nvSpPr>
        <p:spPr>
          <a:xfrm rot="-1141717" flipH="1" flipV="1">
            <a:off x="-1580477" y="-1265973"/>
            <a:ext cx="9845798" cy="3175270"/>
          </a:xfrm>
          <a:custGeom>
            <a:avLst/>
            <a:gdLst/>
            <a:ahLst/>
            <a:cxnLst/>
            <a:rect l="l" t="t" r="r" b="b"/>
            <a:pathLst>
              <a:path w="9845798" h="3175270">
                <a:moveTo>
                  <a:pt x="9845798" y="3175269"/>
                </a:moveTo>
                <a:lnTo>
                  <a:pt x="0" y="3175269"/>
                </a:lnTo>
                <a:lnTo>
                  <a:pt x="0" y="0"/>
                </a:lnTo>
                <a:lnTo>
                  <a:pt x="9845798" y="0"/>
                </a:lnTo>
                <a:lnTo>
                  <a:pt x="9845798" y="3175269"/>
                </a:lnTo>
                <a:close/>
              </a:path>
            </a:pathLst>
          </a:custGeom>
          <a:blipFill>
            <a:blip r:embed="rId4"/>
            <a:stretch>
              <a:fillRect/>
            </a:stretch>
          </a:blipFill>
        </p:spPr>
      </p:sp>
      <p:sp>
        <p:nvSpPr>
          <p:cNvPr id="22" name="Freeform 22"/>
          <p:cNvSpPr/>
          <p:nvPr/>
        </p:nvSpPr>
        <p:spPr>
          <a:xfrm rot="1157599">
            <a:off x="9404345" y="356244"/>
            <a:ext cx="10001656" cy="3225534"/>
          </a:xfrm>
          <a:custGeom>
            <a:avLst/>
            <a:gdLst/>
            <a:ahLst/>
            <a:cxnLst/>
            <a:rect l="l" t="t" r="r" b="b"/>
            <a:pathLst>
              <a:path w="10001656" h="3225534">
                <a:moveTo>
                  <a:pt x="0" y="0"/>
                </a:moveTo>
                <a:lnTo>
                  <a:pt x="10001656" y="0"/>
                </a:lnTo>
                <a:lnTo>
                  <a:pt x="10001656" y="3225534"/>
                </a:lnTo>
                <a:lnTo>
                  <a:pt x="0" y="3225534"/>
                </a:lnTo>
                <a:lnTo>
                  <a:pt x="0" y="0"/>
                </a:lnTo>
                <a:close/>
              </a:path>
            </a:pathLst>
          </a:custGeom>
          <a:blipFill>
            <a:blip r:embed="rId4"/>
            <a:stretch>
              <a:fillRect/>
            </a:stretch>
          </a:blipFill>
        </p:spPr>
      </p:sp>
      <p:sp>
        <p:nvSpPr>
          <p:cNvPr id="23" name="Текстовое поле 22"/>
          <p:cNvSpPr txBox="1"/>
          <p:nvPr/>
        </p:nvSpPr>
        <p:spPr>
          <a:xfrm>
            <a:off x="1371600" y="4155996"/>
            <a:ext cx="9677400" cy="4994275"/>
          </a:xfrm>
          <a:prstGeom prst="rect">
            <a:avLst/>
          </a:prstGeom>
          <a:noFill/>
        </p:spPr>
        <p:txBody>
          <a:bodyPr wrap="square" rtlCol="0">
            <a:noAutofit/>
          </a:bodyPr>
          <a:lstStyle/>
          <a:p>
            <a:pPr algn="ctr"/>
            <a:r>
              <a:rPr lang="ru-RU" altLang="en-US" sz="3600" dirty="0" smtClean="0">
                <a:solidFill>
                  <a:schemeClr val="bg1"/>
                </a:solidFill>
                <a:latin typeface="Times New Roman" panose="02020603050405020304" pitchFamily="18" charset="0"/>
                <a:cs typeface="Times New Roman" panose="02020603050405020304" pitchFamily="18" charset="0"/>
              </a:rPr>
              <a:t>Проект рассчитан на молодежь и старших школьников , обладателей «Пушкинской карты» и будет функционировать на базе Новосибирского областного колледжа культуры и искусств  г. Новосибирска на постоянной основе в течении 2025-2026 года </a:t>
            </a:r>
            <a:endParaRPr lang="ru-RU" altLang="en-US" sz="3600" dirty="0">
              <a:solidFill>
                <a:schemeClr val="bg1"/>
              </a:solidFill>
              <a:latin typeface="Times New Roman" panose="02020603050405020304" pitchFamily="18" charset="0"/>
              <a:cs typeface="Times New Roman" panose="02020603050405020304" pitchFamily="18" charset="0"/>
            </a:endParaRPr>
          </a:p>
        </p:txBody>
      </p:sp>
      <p:sp>
        <p:nvSpPr>
          <p:cNvPr id="24" name="TextBox 7"/>
          <p:cNvSpPr txBox="1"/>
          <p:nvPr/>
        </p:nvSpPr>
        <p:spPr>
          <a:xfrm>
            <a:off x="2715270" y="1572815"/>
            <a:ext cx="10260723" cy="1308050"/>
          </a:xfrm>
          <a:prstGeom prst="rect">
            <a:avLst/>
          </a:prstGeom>
        </p:spPr>
        <p:txBody>
          <a:bodyPr lIns="0" tIns="0" rIns="0" bIns="0" rtlCol="0" anchor="t">
            <a:spAutoFit/>
          </a:bodyPr>
          <a:lstStyle/>
          <a:p>
            <a:pPr algn="ctr">
              <a:lnSpc>
                <a:spcPts val="5075"/>
              </a:lnSpc>
            </a:pPr>
            <a:r>
              <a:rPr lang="ru-RU" sz="4000" dirty="0" smtClean="0">
                <a:solidFill>
                  <a:schemeClr val="bg1"/>
                </a:solidFill>
                <a:latin typeface="Roboto Condensed" panose="020B0604020202020204" charset="0"/>
                <a:ea typeface="Roboto Condensed" panose="020B0604020202020204" charset="0"/>
              </a:rPr>
              <a:t>ЗАКЛЮЧИТЕЛЬНЫЕ КОММЕНТАРИИ</a:t>
            </a:r>
          </a:p>
          <a:p>
            <a:pPr algn="ctr">
              <a:lnSpc>
                <a:spcPts val="5075"/>
              </a:lnSpc>
            </a:pPr>
            <a:r>
              <a:rPr lang="ru-RU" sz="4000" dirty="0" smtClean="0">
                <a:solidFill>
                  <a:schemeClr val="bg1"/>
                </a:solidFill>
                <a:latin typeface="Roboto Condensed" panose="020B0604020202020204" charset="0"/>
                <a:ea typeface="Roboto Condensed" panose="020B0604020202020204" charset="0"/>
              </a:rPr>
              <a:t>К ПРОЕКТУ</a:t>
            </a:r>
            <a:r>
              <a:rPr lang="ru-RU" sz="4000" dirty="0" smtClean="0">
                <a:solidFill>
                  <a:schemeClr val="bg1"/>
                </a:solidFill>
                <a:latin typeface="Roboto Condensed" panose="020B0604020202020204" charset="0"/>
                <a:ea typeface="Roboto Condensed" panose="020B0604020202020204" charset="0"/>
                <a:cs typeface="Times New Roman" panose="02020603050405020304" pitchFamily="18" charset="0"/>
              </a:rPr>
              <a:t>:</a:t>
            </a:r>
            <a:endParaRPr lang="en-US" sz="3000" dirty="0">
              <a:solidFill>
                <a:schemeClr val="bg1"/>
              </a:solidFill>
              <a:latin typeface="Roboto Condensed" panose="020B0604020202020204" charset="0"/>
              <a:ea typeface="Roboto Condensed" panose="020B0604020202020204"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2580</TotalTime>
  <Words>431</Words>
  <Application>Microsoft Office PowerPoint</Application>
  <PresentationFormat>Произвольный</PresentationFormat>
  <Paragraphs>33</Paragraphs>
  <Slides>6</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6</vt:i4>
      </vt:variant>
    </vt:vector>
  </HeadingPairs>
  <TitlesOfParts>
    <vt:vector size="12" baseType="lpstr">
      <vt:lpstr>Arial</vt:lpstr>
      <vt:lpstr>Calibri</vt:lpstr>
      <vt:lpstr>Roboto Condensed</vt:lpstr>
      <vt:lpstr>Poppins</vt:lpstr>
      <vt:lpstr>Times New Roman</vt:lpstr>
      <vt:lpstr>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Премия в области организации массовых мероприятий «Золотая Легенда»</dc:title>
  <dc:creator>Дирекция</dc:creator>
  <cp:lastModifiedBy>Admin</cp:lastModifiedBy>
  <cp:revision>13</cp:revision>
  <dcterms:created xsi:type="dcterms:W3CDTF">2006-08-16T00:00:00Z</dcterms:created>
  <dcterms:modified xsi:type="dcterms:W3CDTF">2025-05-07T05:29:01Z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1C29111BD7274EB48FE03B3FCEE75996_12</vt:lpwstr>
  </property>
  <property fmtid="{D5CDD505-2E9C-101B-9397-08002B2CF9AE}" pid="3" name="KSOProductBuildVer">
    <vt:lpwstr>1049-12.2.0.13431</vt:lpwstr>
  </property>
</Properties>
</file>