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itchFamily="2" charset="0"/>
      <p:regular r:id="rId12"/>
      <p:bold r:id="rId13"/>
      <p:italic r:id="rId14"/>
      <p:boldItalic r:id="rId15"/>
    </p:embeddedFont>
    <p:embeddedFont>
      <p:font typeface="Roboto Condensed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585" autoAdjust="0"/>
  </p:normalViewPr>
  <p:slideViewPr>
    <p:cSldViewPr>
      <p:cViewPr varScale="1">
        <p:scale>
          <a:sx n="78" d="100"/>
          <a:sy n="78" d="100"/>
        </p:scale>
        <p:origin x="45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Цифровой показатель проекта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DB-B14A-BA17-32361853FEC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Участники спектакля</c:v>
                </c:pt>
                <c:pt idx="1">
                  <c:v>Зритель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B-B14A-BA17-32361853FEC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2386" y="2094268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2794" y="7452658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Голубева Анастасия Андреевна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42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Муниципальное автономное учреждение </a:t>
            </a:r>
            <a:r>
              <a:rPr lang="ru-RU" sz="2360" dirty="0" err="1">
                <a:solidFill>
                  <a:srgbClr val="FFFFFF"/>
                </a:solidFill>
                <a:latin typeface="Poppins" panose="00000500000000000000"/>
              </a:rPr>
              <a:t>Мончегорский</a:t>
            </a: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 городской центр культуры 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983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29868" y="1085166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85394" y="640330"/>
            <a:ext cx="10260723" cy="4575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ru-RU" sz="5400" dirty="0">
                <a:solidFill>
                  <a:schemeClr val="bg1"/>
                </a:solidFill>
                <a:latin typeface=""/>
                <a:cs typeface="Times New Roman" panose="02020603050405020304" pitchFamily="18" charset="0"/>
              </a:rPr>
              <a:t>Новогодний спектакль</a:t>
            </a:r>
          </a:p>
          <a:p>
            <a:pPr algn="ctr">
              <a:lnSpc>
                <a:spcPts val="7150"/>
              </a:lnSpc>
            </a:pPr>
            <a:r>
              <a:rPr lang="ru-RU" sz="4800" dirty="0">
                <a:solidFill>
                  <a:schemeClr val="bg1"/>
                </a:solidFill>
                <a:latin typeface=""/>
                <a:cs typeface="Times New Roman" panose="02020603050405020304" pitchFamily="18" charset="0"/>
              </a:rPr>
              <a:t>«Где живут снеговики»</a:t>
            </a:r>
          </a:p>
          <a:p>
            <a:pPr>
              <a:lnSpc>
                <a:spcPts val="7150"/>
              </a:lnSpc>
            </a:pPr>
            <a:r>
              <a:rPr lang="ru-RU" sz="3200" b="1" dirty="0">
                <a:solidFill>
                  <a:schemeClr val="bg1"/>
                </a:solidFill>
                <a:latin typeface=""/>
                <a:cs typeface="Times New Roman" panose="02020603050405020304" pitchFamily="18" charset="0"/>
              </a:rPr>
              <a:t>Дата:</a:t>
            </a:r>
            <a:r>
              <a:rPr lang="ru-RU" sz="3200" dirty="0">
                <a:solidFill>
                  <a:schemeClr val="bg1"/>
                </a:solidFill>
                <a:latin typeface=""/>
                <a:cs typeface="Times New Roman" panose="02020603050405020304" pitchFamily="18" charset="0"/>
              </a:rPr>
              <a:t>30.12.2024</a:t>
            </a:r>
          </a:p>
          <a:p>
            <a:r>
              <a:rPr lang="ru-RU" sz="3200" b="1" dirty="0">
                <a:solidFill>
                  <a:srgbClr val="FFFFFF"/>
                </a:solidFill>
                <a:latin typeface=""/>
                <a:cs typeface="Times New Roman" panose="02020603050405020304" pitchFamily="18" charset="0"/>
              </a:rPr>
              <a:t>Место проведения: </a:t>
            </a:r>
            <a:r>
              <a:rPr lang="ru-RU" sz="3200" dirty="0">
                <a:solidFill>
                  <a:srgbClr val="FFFFFF"/>
                </a:solidFill>
                <a:latin typeface=""/>
              </a:rPr>
              <a:t>Муниципальное автономное учреждение </a:t>
            </a:r>
            <a:r>
              <a:rPr lang="ru-RU" sz="3200" dirty="0" err="1">
                <a:solidFill>
                  <a:srgbClr val="FFFFFF"/>
                </a:solidFill>
                <a:latin typeface=""/>
              </a:rPr>
              <a:t>Мончегорский</a:t>
            </a:r>
            <a:r>
              <a:rPr lang="ru-RU" sz="3200" dirty="0">
                <a:solidFill>
                  <a:srgbClr val="FFFFFF"/>
                </a:solidFill>
                <a:latin typeface=""/>
              </a:rPr>
              <a:t> городской центр культуры</a:t>
            </a:r>
            <a:endParaRPr lang="en-US" sz="3200" dirty="0">
              <a:solidFill>
                <a:schemeClr val="bg1"/>
              </a:solidFill>
              <a:latin typeface=""/>
            </a:endParaRPr>
          </a:p>
          <a:p>
            <a:pPr>
              <a:lnSpc>
                <a:spcPts val="7150"/>
              </a:lnSpc>
            </a:pPr>
            <a:endParaRPr lang="en-US" sz="4000" dirty="0">
              <a:solidFill>
                <a:schemeClr val="bg1"/>
              </a:solidFill>
              <a:latin typeface="Roboto Condensed" panose="0200000000000000000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10523338" y="-292586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623" y="-571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47294" y="494450"/>
            <a:ext cx="10260723" cy="9763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Создание праздничного настроения – погружение детей в волшебную атмосферу Нового года через сказочные образы персонажей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Развитие воображения и творческого мышления – знакомство с необычными сюжетами.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Передача важных ценностей – воспитание доброты, дружбы, смелости и веры в чудо.</a:t>
            </a:r>
          </a:p>
          <a:p>
            <a:r>
              <a:rPr lang="ru-RU" sz="2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ЗА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ДАЧИ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Донести мораль – через сюжет показать, что добро побеждает зло, а искренность помогают достичь цели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Активизация эмоционального отклика – вызвать сопереживание героям, удивление, восторг и предвкушение чуда.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bg1"/>
                </a:solidFill>
                <a:latin typeface="Roboto Condensed" panose="02000000000000000000"/>
              </a:rPr>
              <a:t>Интерактивность – вовлечение детей в действие (игры, помощь персонажам) </a:t>
            </a:r>
          </a:p>
          <a:p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9280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478192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19200" y="263165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336369" y="7100257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093912" y="2656971"/>
            <a:ext cx="10837658" cy="7210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>
                <a:solidFill>
                  <a:schemeClr val="bg1"/>
                </a:solidFill>
                <a:latin typeface=""/>
              </a:rPr>
              <a:t>Волшебная сказка о приключениях весёлых снеговиков, которые ждут Новый год. Но их планы нарушает озорная принцесса Вьюга, заманивающая </a:t>
            </a:r>
            <a:r>
              <a:rPr lang="ru-RU" altLang="en-US" sz="2400" dirty="0" err="1">
                <a:solidFill>
                  <a:schemeClr val="bg1"/>
                </a:solidFill>
                <a:latin typeface=""/>
              </a:rPr>
              <a:t>Снеговичку</a:t>
            </a:r>
            <a:r>
              <a:rPr lang="ru-RU" altLang="en-US" sz="2400" dirty="0">
                <a:solidFill>
                  <a:schemeClr val="bg1"/>
                </a:solidFill>
                <a:latin typeface=""/>
              </a:rPr>
              <a:t> в своё таинственное королевство. Чтобы спасти подругу, герои отправляются в увлекательное, но опасное путешествие через ледяные пещеры, зеркальные лабиринты и другие испытания.  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"/>
              </a:rPr>
              <a:t>В финале Вьюга раскрывает доброе сердце, обретает настоящих друзей, а все вместе они встречают Новый год в кругу большой «снежной семьи».  </a:t>
            </a:r>
          </a:p>
          <a:p>
            <a:endParaRPr lang="ru-RU" altLang="en-US" sz="2400" dirty="0">
              <a:solidFill>
                <a:schemeClr val="bg1"/>
              </a:solidFill>
              <a:latin typeface=""/>
            </a:endParaRPr>
          </a:p>
          <a:p>
            <a:r>
              <a:rPr lang="ru-RU" altLang="en-US" sz="2400" dirty="0">
                <a:solidFill>
                  <a:schemeClr val="bg1"/>
                </a:solidFill>
                <a:latin typeface=""/>
              </a:rPr>
              <a:t>Основные мысли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bg1"/>
                </a:solidFill>
                <a:latin typeface=""/>
              </a:rPr>
              <a:t>Дружба и доверие - несмотря на обман, герои прощают принцессу Вьюгу и принимают её в свою «снежную семью».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bg1"/>
                </a:solidFill>
                <a:latin typeface=""/>
              </a:rPr>
              <a:t>Смелость и находчивость -  снеговики преодолевают страхи (высота, темнота, зеркальные иллюзии), чтобы помочь друг другу.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bg1"/>
                </a:solidFill>
                <a:latin typeface=""/>
              </a:rPr>
              <a:t>Важность семьи и дома - даже в захватывающих приключениях герои стремятся вернуться к своим близким к празднику.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bg1"/>
                </a:solidFill>
                <a:latin typeface=""/>
              </a:rPr>
              <a:t>Принятие «других» - Принцесса Вьюга, изначально антигерой, оказывается просто одинокой, и её учат дружить без хитростей.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400" dirty="0">
                <a:solidFill>
                  <a:schemeClr val="bg1"/>
                </a:solidFill>
                <a:latin typeface=""/>
              </a:rPr>
              <a:t>Вера в чудо - финал подчёркивает, что Новый год - время волшебства, где даже неожиданные встречи дарят радость.  </a:t>
            </a:r>
          </a:p>
          <a:p>
            <a:endParaRPr lang="ru-RU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ru-RU" dirty="0"/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3" y="636538"/>
            <a:ext cx="8224378" cy="2546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ru-RU" sz="3200" dirty="0">
                <a:solidFill>
                  <a:schemeClr val="bg1"/>
                </a:solidFill>
                <a:latin typeface=""/>
                <a:cs typeface="Times New Roman" panose="02020603050405020304" pitchFamily="18" charset="0"/>
              </a:rPr>
              <a:t>Общее количество участников спектакля составляет 70 человек, а посещаемость </a:t>
            </a:r>
            <a:r>
              <a:rPr lang="ru-RU" sz="3200">
                <a:solidFill>
                  <a:schemeClr val="bg1"/>
                </a:solidFill>
                <a:latin typeface=""/>
                <a:cs typeface="Times New Roman" panose="02020603050405020304" pitchFamily="18" charset="0"/>
              </a:rPr>
              <a:t>зрителей  </a:t>
            </a:r>
            <a:r>
              <a:rPr lang="ru-RU" sz="3200" dirty="0">
                <a:solidFill>
                  <a:schemeClr val="bg1"/>
                </a:solidFill>
                <a:latin typeface=""/>
                <a:cs typeface="Times New Roman" panose="02020603050405020304" pitchFamily="18" charset="0"/>
              </a:rPr>
              <a:t>– 3 000 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495023" y="7326982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532739" y="190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1FC9975D-8E6A-0B00-B3A6-CB269D959B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675524"/>
              </p:ext>
            </p:extLst>
          </p:nvPr>
        </p:nvGraphicFramePr>
        <p:xfrm>
          <a:off x="1222804" y="4031245"/>
          <a:ext cx="8868491" cy="549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r>
              <a:rPr lang="ru-RU" dirty="0"/>
              <a:t>Н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 rot="913218">
            <a:off x="10075457" y="5981033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689609" y="177616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3789906" y="98925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FA1DB9-1976-54D1-A554-1287AB52DEA5}"/>
              </a:ext>
            </a:extLst>
          </p:cNvPr>
          <p:cNvSpPr txBox="1"/>
          <p:nvPr/>
        </p:nvSpPr>
        <p:spPr>
          <a:xfrm>
            <a:off x="1047294" y="2270282"/>
            <a:ext cx="1480583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"/>
              </a:rPr>
              <a:t>Наша творческая команда — создатели детского волшебства!</a:t>
            </a:r>
          </a:p>
          <a:p>
            <a:r>
              <a:rPr lang="ru-RU" sz="2800" dirty="0">
                <a:solidFill>
                  <a:schemeClr val="bg1"/>
                </a:solidFill>
                <a:latin typeface=""/>
              </a:rPr>
              <a:t>Каждый день мы с радостью превращаем мечты в реальность, ведь нашими главными зрителями и вдохновителями являются самые искренние, добрые и отзывчивые малыши! Их горящие глаза, звонкий смех и безграничная вера в чудеса </a:t>
            </a:r>
            <a:r>
              <a:rPr lang="en-US" sz="2800" dirty="0">
                <a:solidFill>
                  <a:schemeClr val="bg1"/>
                </a:solidFill>
                <a:latin typeface="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"/>
              </a:rPr>
              <a:t> вот что заряжает нас энергией и вдохновением.  </a:t>
            </a:r>
          </a:p>
          <a:p>
            <a:endParaRPr lang="ru-RU" sz="2800" dirty="0">
              <a:solidFill>
                <a:schemeClr val="bg1"/>
              </a:solidFill>
              <a:latin typeface=""/>
            </a:endParaRPr>
          </a:p>
          <a:p>
            <a:r>
              <a:rPr lang="ru-RU" sz="2800" dirty="0">
                <a:solidFill>
                  <a:schemeClr val="bg1"/>
                </a:solidFill>
                <a:latin typeface=""/>
              </a:rPr>
              <a:t>Мы готовы: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"/>
              </a:rPr>
              <a:t>воплощать любые, даже самые смелые идеи,  </a:t>
            </a:r>
            <a:endParaRPr lang="en-US" sz="2800" dirty="0">
              <a:solidFill>
                <a:schemeClr val="bg1"/>
              </a:solidFill>
              <a:latin typeface="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"/>
              </a:rPr>
              <a:t> создавать яркие, запоминающиеся праздники,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"/>
              </a:rPr>
              <a:t> дарить детям радость, теплоту и веру в добро.  </a:t>
            </a:r>
          </a:p>
          <a:p>
            <a:endParaRPr lang="ru-RU" sz="2800" dirty="0">
              <a:solidFill>
                <a:schemeClr val="bg1"/>
              </a:solidFill>
              <a:latin typeface=""/>
            </a:endParaRPr>
          </a:p>
          <a:p>
            <a:r>
              <a:rPr lang="ru-RU" sz="2800" dirty="0">
                <a:solidFill>
                  <a:schemeClr val="bg1"/>
                </a:solidFill>
                <a:latin typeface=""/>
              </a:rPr>
              <a:t>Ведь именно для детей  так важно первое знакомство с миром сказки </a:t>
            </a:r>
            <a:r>
              <a:rPr lang="en-US" sz="2800" dirty="0">
                <a:solidFill>
                  <a:schemeClr val="bg1"/>
                </a:solidFill>
                <a:latin typeface="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"/>
              </a:rPr>
              <a:t> оно остаётся в сердце на всю жизнь. И мы делаем всё, чтобы каждый наш спектакль, каждый праздник стал для них по-настоящему волшебным!  Потому что счастливые дети </a:t>
            </a:r>
            <a:r>
              <a:rPr lang="en-US" sz="2800" dirty="0">
                <a:solidFill>
                  <a:schemeClr val="bg1"/>
                </a:solidFill>
                <a:latin typeface="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"/>
              </a:rPr>
              <a:t> это самое ценное, что может быть!  </a:t>
            </a:r>
            <a:endParaRPr lang="en-US" sz="2800" dirty="0">
              <a:solidFill>
                <a:schemeClr val="bg1"/>
              </a:solidFill>
              <a:latin typeface=""/>
            </a:endParaRPr>
          </a:p>
          <a:p>
            <a:endParaRPr lang="ru-RU" sz="2800" dirty="0">
              <a:solidFill>
                <a:schemeClr val="bg1"/>
              </a:solidFill>
              <a:latin typeface=""/>
            </a:endParaRPr>
          </a:p>
          <a:p>
            <a:r>
              <a:rPr lang="en" sz="2800" dirty="0">
                <a:solidFill>
                  <a:schemeClr val="bg1"/>
                </a:solidFill>
                <a:latin typeface=""/>
              </a:rPr>
              <a:t>P.S. </a:t>
            </a:r>
            <a:r>
              <a:rPr lang="ru-RU" sz="2800" dirty="0">
                <a:solidFill>
                  <a:schemeClr val="bg1"/>
                </a:solidFill>
                <a:latin typeface=""/>
              </a:rPr>
              <a:t>Наша команда </a:t>
            </a:r>
            <a:r>
              <a:rPr lang="en-US" sz="2800" dirty="0">
                <a:solidFill>
                  <a:schemeClr val="bg1"/>
                </a:solidFill>
                <a:latin typeface=""/>
              </a:rPr>
              <a:t>-</a:t>
            </a:r>
            <a:r>
              <a:rPr lang="ru-RU" sz="2800" dirty="0">
                <a:solidFill>
                  <a:schemeClr val="bg1"/>
                </a:solidFill>
                <a:latin typeface=""/>
              </a:rPr>
              <a:t> это не просто артисты и организаторы, а настоящие волшебники, которые знают секрет детских улыбок!</a:t>
            </a:r>
          </a:p>
          <a:p>
            <a:endParaRPr lang="ru-RU" dirty="0">
              <a:solidFill>
                <a:schemeClr val="bg1"/>
              </a:solidFill>
              <a:latin typeface="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513</Words>
  <Application>Microsoft Macintosh PowerPoint</Application>
  <PresentationFormat>Произвольный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Poppins</vt:lpstr>
      <vt:lpstr>Times New Roman</vt:lpstr>
      <vt:lpstr>Roboto Condensed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icloud</cp:lastModifiedBy>
  <cp:revision>10</cp:revision>
  <dcterms:created xsi:type="dcterms:W3CDTF">2006-08-16T00:00:00Z</dcterms:created>
  <dcterms:modified xsi:type="dcterms:W3CDTF">2025-04-16T19:14:30Z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