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oboto Condense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Condensed-regular.fnt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Condensed-italic.fntdata"/><Relationship Id="rId14" Type="http://schemas.openxmlformats.org/officeDocument/2006/relationships/font" Target="fonts/RobotoCondensed-bold.fntdata"/><Relationship Id="rId16" Type="http://schemas.openxmlformats.org/officeDocument/2006/relationships/font" Target="fonts/RobotoCondense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edf2061370642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71edf20613706423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a1365ccd9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5a1365ccd9_2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a1365ccd9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5a1365ccd9_2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a1365ccd9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5a1365ccd9_2_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a1365ccd9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5a1365ccd9_2_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a1365ccd9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5a1365ccd9_2_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1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7743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7"/>
            </a:stretch>
          </a:blipFill>
          <a:ln>
            <a:noFill/>
          </a:ln>
        </p:spPr>
      </p:sp>
      <p:sp>
        <p:nvSpPr>
          <p:cNvPr id="130" name="Google Shape;130;p25"/>
          <p:cNvSpPr/>
          <p:nvPr/>
        </p:nvSpPr>
        <p:spPr>
          <a:xfrm>
            <a:off x="-12860" y="4451841"/>
            <a:ext cx="5262002" cy="1118176"/>
          </a:xfrm>
          <a:custGeom>
            <a:rect b="b" l="l" r="r" t="t"/>
            <a:pathLst>
              <a:path extrusionOk="0" h="2236351" w="10524003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25"/>
          <p:cNvSpPr/>
          <p:nvPr/>
        </p:nvSpPr>
        <p:spPr>
          <a:xfrm rot="10800000">
            <a:off x="-12860" y="-449359"/>
            <a:ext cx="5929791" cy="1260081"/>
          </a:xfrm>
          <a:custGeom>
            <a:rect b="b" l="l" r="r" t="t"/>
            <a:pathLst>
              <a:path extrusionOk="0" h="2520161" w="11859582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25"/>
          <p:cNvSpPr/>
          <p:nvPr/>
        </p:nvSpPr>
        <p:spPr>
          <a:xfrm>
            <a:off x="4707355" y="-255066"/>
            <a:ext cx="5651500" cy="565147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0628" r="-39368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/>
          <p:nvPr/>
        </p:nvSpPr>
        <p:spPr>
          <a:xfrm rot="3474197">
            <a:off x="2558780" y="2871018"/>
            <a:ext cx="4910391" cy="1583601"/>
          </a:xfrm>
          <a:custGeom>
            <a:rect b="b" l="l" r="r" t="t"/>
            <a:pathLst>
              <a:path extrusionOk="0" h="3175270" w="9845798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25"/>
          <p:cNvSpPr/>
          <p:nvPr/>
        </p:nvSpPr>
        <p:spPr>
          <a:xfrm rot="-3721705">
            <a:off x="3964888" y="-798471"/>
            <a:ext cx="4933042" cy="1590906"/>
          </a:xfrm>
          <a:custGeom>
            <a:rect b="b" l="l" r="r" t="t"/>
            <a:pathLst>
              <a:path extrusionOk="0" h="3175270" w="9845798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25"/>
          <p:cNvSpPr txBox="1"/>
          <p:nvPr/>
        </p:nvSpPr>
        <p:spPr>
          <a:xfrm>
            <a:off x="24466" y="548210"/>
            <a:ext cx="50877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9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Премия</a:t>
            </a:r>
            <a:endParaRPr b="0" i="0" sz="19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9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области организации массовых мероприятий</a:t>
            </a:r>
            <a:endParaRPr sz="700"/>
          </a:p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9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«Золотая Легенда</a:t>
            </a:r>
            <a:r>
              <a:rPr b="0" i="0" lang="ru" sz="1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ru" sz="19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Эпизод </a:t>
            </a:r>
            <a:r>
              <a:rPr b="0" i="0" lang="ru" sz="19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ru" sz="19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» 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5"/>
          <p:cNvSpPr/>
          <p:nvPr/>
        </p:nvSpPr>
        <p:spPr>
          <a:xfrm>
            <a:off x="1605735" y="994152"/>
            <a:ext cx="1774159" cy="2044097"/>
          </a:xfrm>
          <a:custGeom>
            <a:rect b="b" l="l" r="r" t="t"/>
            <a:pathLst>
              <a:path extrusionOk="0" h="4088194" w="3548317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9839" l="0" r="-5818" t="0"/>
            </a:stretch>
          </a:blipFill>
          <a:ln>
            <a:noFill/>
          </a:ln>
        </p:spPr>
      </p:sp>
      <p:sp>
        <p:nvSpPr>
          <p:cNvPr id="137" name="Google Shape;137;p25"/>
          <p:cNvSpPr txBox="1"/>
          <p:nvPr/>
        </p:nvSpPr>
        <p:spPr>
          <a:xfrm>
            <a:off x="175606" y="3221680"/>
            <a:ext cx="4194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Режиссер мероприятия: Данила Матвеев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175600" y="3607625"/>
            <a:ext cx="30771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Учреждение: 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АУ “Концертно-театральный центр “Югра-Классик”, г. Ханты-Мансийск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442625" y="5158"/>
            <a:ext cx="54015" cy="42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>
            <a:off x="5326611" y="628649"/>
            <a:ext cx="3829066" cy="3829051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/>
        </p:nvSpPr>
        <p:spPr>
          <a:xfrm>
            <a:off x="688411" y="318269"/>
            <a:ext cx="51303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НАЗВАНИЕ ПРЕДСТАВЛЕНИЯ,</a:t>
            </a:r>
            <a:endParaRPr sz="700"/>
          </a:p>
          <a:p>
            <a:pPr indent="0" lvl="0" marL="0" marR="0" rtl="0" algn="l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2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ДАТА И МЕСТО ЕГО ПРОВЕДЕНИЯ</a:t>
            </a:r>
            <a:endParaRPr sz="700"/>
          </a:p>
        </p:txBody>
      </p:sp>
      <p:sp>
        <p:nvSpPr>
          <p:cNvPr id="147" name="Google Shape;147;p26"/>
          <p:cNvSpPr/>
          <p:nvPr/>
        </p:nvSpPr>
        <p:spPr>
          <a:xfrm rot="-1025550">
            <a:off x="5133212" y="3671655"/>
            <a:ext cx="4388824" cy="1626563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26"/>
          <p:cNvSpPr/>
          <p:nvPr/>
        </p:nvSpPr>
        <p:spPr>
          <a:xfrm flipH="1" rot="-10129974">
            <a:off x="4745481" y="-52159"/>
            <a:ext cx="4540424" cy="1664186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26"/>
          <p:cNvSpPr/>
          <p:nvPr/>
        </p:nvSpPr>
        <p:spPr>
          <a:xfrm>
            <a:off x="415618" y="440368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15618" y="457513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415618" y="4752867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673725" y="1648530"/>
            <a:ext cx="41403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Концертная программа “Война. Победа. Жизнь!”, посвященная празднованию 80-й годовщины Победы в Великой Отечественной войне.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 мая 2025 года, Центральный корт, Центр развития теннисного спорта, г. Ханты-Мансийск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58" name="Google Shape;158;p27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442625" y="5158"/>
            <a:ext cx="54015" cy="42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/>
          <p:nvPr/>
        </p:nvSpPr>
        <p:spPr>
          <a:xfrm>
            <a:off x="5326611" y="628649"/>
            <a:ext cx="3829066" cy="3829051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688411" y="318269"/>
            <a:ext cx="5130362" cy="511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ЦЕЛИ, ЗАДАЧИ</a:t>
            </a:r>
            <a:endParaRPr sz="700"/>
          </a:p>
        </p:txBody>
      </p:sp>
      <p:sp>
        <p:nvSpPr>
          <p:cNvPr id="161" name="Google Shape;161;p27"/>
          <p:cNvSpPr/>
          <p:nvPr/>
        </p:nvSpPr>
        <p:spPr>
          <a:xfrm rot="-1025550">
            <a:off x="5133212" y="3671655"/>
            <a:ext cx="4388824" cy="1626563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27"/>
          <p:cNvSpPr/>
          <p:nvPr/>
        </p:nvSpPr>
        <p:spPr>
          <a:xfrm flipH="1" rot="-10129974">
            <a:off x="4745481" y="-52159"/>
            <a:ext cx="4540424" cy="1664186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27"/>
          <p:cNvSpPr/>
          <p:nvPr/>
        </p:nvSpPr>
        <p:spPr>
          <a:xfrm>
            <a:off x="415618" y="440368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415618" y="457513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415618" y="4752867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/>
        </p:nvSpPr>
        <p:spPr>
          <a:xfrm>
            <a:off x="722050" y="829775"/>
            <a:ext cx="4313700" cy="4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269999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Цели: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166199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AutoNum type="arabicPeriod"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Побудить зрителя к размышлению о хрупкости мирной жизни, проводя параллели между историческими битвами за свободу  и современными вызовами.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166199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AutoNum type="arabicPeriod"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Напомнить о трегадеии ВОВ,о цене Победы и о недопустимости возрожения нацизма и фашизма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166199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AutoNum type="arabicPeriod"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Способствовать формированию и укреплению у зрителя чувства гордости за историю страны, уважения к подвигу предков и современных героев.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89999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Задачи: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89999" lvl="0" marL="269999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166199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AutoNum type="arabicPeriod"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Создать художественное повествование  из трех блоков (Война.Победа.Жизнь)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166199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AutoNum type="arabicPeriod"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Интегрировать видеохронику о вкладе Югры в ВОВ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166199" lvl="0" marL="26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"/>
              <a:buAutoNum type="arabicPeriod"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Донести преемственность борьбы за мир и справедливость от ВОВ до наших дней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6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chemeClr val="lt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72" name="Google Shape;172;p28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442625" y="5158"/>
            <a:ext cx="54015" cy="42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/>
          <p:nvPr/>
        </p:nvSpPr>
        <p:spPr>
          <a:xfrm>
            <a:off x="5326611" y="628649"/>
            <a:ext cx="3829066" cy="3829051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688411" y="318269"/>
            <a:ext cx="51303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ОПИСАНИЕ,</a:t>
            </a:r>
            <a:endParaRPr sz="2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ОСНОВНЫЕ МЫСЛИ,</a:t>
            </a:r>
            <a:endParaRPr sz="2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ЗАЛОЖЕННЫЕ В ОСНОВУ МЕРОПРИЯТИЯ</a:t>
            </a:r>
            <a:endParaRPr sz="700"/>
          </a:p>
        </p:txBody>
      </p:sp>
      <p:sp>
        <p:nvSpPr>
          <p:cNvPr id="175" name="Google Shape;175;p28"/>
          <p:cNvSpPr/>
          <p:nvPr/>
        </p:nvSpPr>
        <p:spPr>
          <a:xfrm rot="-1025550">
            <a:off x="5133212" y="3671655"/>
            <a:ext cx="4388824" cy="1626563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28"/>
          <p:cNvSpPr/>
          <p:nvPr/>
        </p:nvSpPr>
        <p:spPr>
          <a:xfrm flipH="1" rot="-10129974">
            <a:off x="4745481" y="-52159"/>
            <a:ext cx="4540424" cy="1664186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28"/>
          <p:cNvSpPr/>
          <p:nvPr/>
        </p:nvSpPr>
        <p:spPr>
          <a:xfrm>
            <a:off x="415618" y="440368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8"/>
          <p:cNvSpPr/>
          <p:nvPr/>
        </p:nvSpPr>
        <p:spPr>
          <a:xfrm>
            <a:off x="415618" y="457513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415618" y="4752867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688400" y="1615800"/>
            <a:ext cx="48036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Филосовское размышление о войне , победе и жизни. О мире спасенном, который помнит.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Сюжет - история героев (через вокалистов) в общем событии войны и осмыслении послевоенной жизни.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1-й блок ВОЙНА: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довоенный быт людей, и как война разорвала само пространство бытия и мирного существования.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2-й блок ПОБЕДА: 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одна для всех, но такая разная локально. Пока в одной освобожденной столице праздновали Победу, в другой еще шли бои.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3-й блок ЖИЗНЬ: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послевоенная, мирная жизнь. Прожив года, осознав, переосмыслив, страна говорит: Мы слишком большую цену заплатили за это. И никогда не допустим вновь, поднять голову фашизму. 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86" name="Google Shape;186;p29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442625" y="5158"/>
            <a:ext cx="54015" cy="42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/>
          <p:nvPr/>
        </p:nvSpPr>
        <p:spPr>
          <a:xfrm>
            <a:off x="5326611" y="628649"/>
            <a:ext cx="3829066" cy="3829051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688411" y="318269"/>
            <a:ext cx="5130362" cy="9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ЦИФРОВЫЕ ПОКАЗАТЕЛИ ПРОЕКТА</a:t>
            </a: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700"/>
          </a:p>
          <a:p>
            <a:pPr indent="0" lvl="0" marL="0" marR="0" rtl="0" algn="l">
              <a:lnSpc>
                <a:spcPct val="16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КОЛИЧЕСТВО УЧАСТНИКОВ, ЗРИТЕЛЕЙ</a:t>
            </a:r>
            <a:endParaRPr sz="1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6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И ДРУГИЕ КОЛИЧЕСТВЕННЫЕ ПОКАЗАТЕЛИ</a:t>
            </a:r>
            <a:endParaRPr sz="700"/>
          </a:p>
        </p:txBody>
      </p:sp>
      <p:sp>
        <p:nvSpPr>
          <p:cNvPr id="189" name="Google Shape;189;p29"/>
          <p:cNvSpPr/>
          <p:nvPr/>
        </p:nvSpPr>
        <p:spPr>
          <a:xfrm rot="-1025550">
            <a:off x="5133212" y="3671655"/>
            <a:ext cx="4388824" cy="1626563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29"/>
          <p:cNvSpPr/>
          <p:nvPr/>
        </p:nvSpPr>
        <p:spPr>
          <a:xfrm flipH="1" rot="-10129974">
            <a:off x="4745481" y="-52159"/>
            <a:ext cx="4540424" cy="1664186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9"/>
          <p:cNvSpPr/>
          <p:nvPr/>
        </p:nvSpPr>
        <p:spPr>
          <a:xfrm>
            <a:off x="415618" y="440368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415618" y="457513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415618" y="4752867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830700" y="1941825"/>
            <a:ext cx="41604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Condensed"/>
              <a:buChar char="●"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260 человек команды и артистов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Condensed"/>
              <a:buChar char="●"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2300 зрителей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Condensed"/>
              <a:buChar char="●"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 дней от идеи до реализации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Condensed"/>
              <a:buChar char="●"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 дней монтажа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Condensed"/>
              <a:buChar char="●"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дня репетиций на площадке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Condensed"/>
              <a:buChar char="●"/>
            </a:pPr>
            <a:r>
              <a:rPr lang="ru" sz="1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Свыше 60  жителей г. Ханты-Мансийска прошли в Бессмертном полку с портретами своих югорских участников ВОВ</a:t>
            </a:r>
            <a:endParaRPr sz="1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200" name="Google Shape;200;p30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442625" y="5158"/>
            <a:ext cx="54015" cy="42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/>
          <p:nvPr/>
        </p:nvSpPr>
        <p:spPr>
          <a:xfrm>
            <a:off x="415618" y="440368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415618" y="4575136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415618" y="4752867"/>
            <a:ext cx="108030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 rot="10800000">
            <a:off x="8656658" y="865976"/>
            <a:ext cx="54015" cy="42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 rot="10800000">
            <a:off x="8629650" y="640065"/>
            <a:ext cx="108029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/>
          <p:nvPr/>
        </p:nvSpPr>
        <p:spPr>
          <a:xfrm rot="10800000">
            <a:off x="8629650" y="468615"/>
            <a:ext cx="108029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 rot="10800000">
            <a:off x="8629650" y="290884"/>
            <a:ext cx="108029" cy="108029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"/>
          <p:cNvSpPr/>
          <p:nvPr/>
        </p:nvSpPr>
        <p:spPr>
          <a:xfrm>
            <a:off x="4991181" y="3067205"/>
            <a:ext cx="5984778" cy="1930091"/>
          </a:xfrm>
          <a:custGeom>
            <a:rect b="b" l="l" r="r" t="t"/>
            <a:pathLst>
              <a:path extrusionOk="0" h="3860182" w="11969556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30"/>
          <p:cNvSpPr/>
          <p:nvPr/>
        </p:nvSpPr>
        <p:spPr>
          <a:xfrm rot="9658283">
            <a:off x="-790239" y="-632987"/>
            <a:ext cx="4922899" cy="1587635"/>
          </a:xfrm>
          <a:custGeom>
            <a:rect b="b" l="l" r="r" t="t"/>
            <a:pathLst>
              <a:path extrusionOk="0" h="3175270" w="9845798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30"/>
          <p:cNvSpPr/>
          <p:nvPr/>
        </p:nvSpPr>
        <p:spPr>
          <a:xfrm rot="1157599">
            <a:off x="4702173" y="178122"/>
            <a:ext cx="5000828" cy="1612767"/>
          </a:xfrm>
          <a:custGeom>
            <a:rect b="b" l="l" r="r" t="t"/>
            <a:pathLst>
              <a:path extrusionOk="0" h="3225534" w="10001656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30"/>
          <p:cNvSpPr txBox="1"/>
          <p:nvPr/>
        </p:nvSpPr>
        <p:spPr>
          <a:xfrm>
            <a:off x="739338" y="1828578"/>
            <a:ext cx="53358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Концерт в честь Дня Победы, созданный при </a:t>
            </a:r>
            <a:r>
              <a:rPr lang="ru" sz="13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поддержке</a:t>
            </a:r>
            <a:r>
              <a:rPr lang="ru" sz="13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Правительства Ханты-</a:t>
            </a:r>
            <a:r>
              <a:rPr lang="ru" sz="13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Мансийского</a:t>
            </a:r>
            <a:r>
              <a:rPr lang="ru" sz="13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автономного округа - Югры, стал настоящим событием для Ханты-Мансийска. Впервые он состоялся на спортивной арене, способной вместить огромное количество зрителей и возможностью установки объемных декораций и использования большого количества мультимедийного и светового оборудования.  </a:t>
            </a:r>
            <a:endParaRPr sz="13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highlight>
                  <a:schemeClr val="dk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Жители и гости столицы Югры встретили концерт овациями стоя и слезами благодарности, подпевая каждой песне.. </a:t>
            </a:r>
            <a:endParaRPr sz="1300">
              <a:solidFill>
                <a:schemeClr val="lt1"/>
              </a:solidFill>
              <a:highlight>
                <a:schemeClr val="dk1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1357635" y="786408"/>
            <a:ext cx="5130362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ЗАКЛЮЧИТЕЛЬНЫЕ КОММЕНТАРИИ</a:t>
            </a:r>
            <a:endParaRPr sz="700"/>
          </a:p>
          <a:p>
            <a:pPr indent="0" lvl="0" marL="0" marR="0" rtl="0" algn="ctr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 ПРОЕКТУ:</a:t>
            </a:r>
            <a:endParaRPr sz="1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