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sldIdLst>
    <p:sldId id="256" r:id="rId2"/>
    <p:sldId id="257" r:id="rId3"/>
    <p:sldId id="263" r:id="rId4"/>
    <p:sldId id="264" r:id="rId5"/>
    <p:sldId id="265" r:id="rId6"/>
    <p:sldId id="262" r:id="rId7"/>
  </p:sldIdLst>
  <p:sldSz cx="18288000" cy="10287000"/>
  <p:notesSz cx="6858000" cy="9144000"/>
  <p:embeddedFontLst>
    <p:embeddedFont>
      <p:font typeface="Calibri" panose="020F0502020204030204" pitchFamily="34" charset="0"/>
      <p:regular r:id="rId8"/>
      <p:bold r:id="rId9"/>
      <p:italic r:id="rId10"/>
      <p:boldItalic r:id="rId11"/>
    </p:embeddedFont>
    <p:embeddedFont>
      <p:font typeface="Poppins" panose="020B0604020202020204" charset="0"/>
      <p:regular r:id="rId12"/>
    </p:embeddedFont>
    <p:embeddedFont>
      <p:font typeface="Roboto Condensed" panose="020B0604020202020204" charset="0"/>
      <p:regular r:id="rId13"/>
      <p:bold r:id="rId14"/>
      <p:italic r:id="rId15"/>
      <p:boldItalic r:id="rId16"/>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4622" autoAdjust="0"/>
  </p:normalViewPr>
  <p:slideViewPr>
    <p:cSldViewPr>
      <p:cViewPr varScale="1">
        <p:scale>
          <a:sx n="53" d="100"/>
          <a:sy n="53" d="100"/>
        </p:scale>
        <p:origin x="638" y="10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font" Target="fonts/font1.fntdata"/><Relationship Id="rId13" Type="http://schemas.openxmlformats.org/officeDocument/2006/relationships/font" Target="fonts/font6.fntdata"/><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font" Target="fonts/font5.fntdata"/><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font" Target="fonts/font9.fntdata"/><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font" Target="fonts/font4.fntdata"/><Relationship Id="rId5" Type="http://schemas.openxmlformats.org/officeDocument/2006/relationships/slide" Target="slides/slide4.xml"/><Relationship Id="rId15" Type="http://schemas.openxmlformats.org/officeDocument/2006/relationships/font" Target="fonts/font8.fntdata"/><Relationship Id="rId10" Type="http://schemas.openxmlformats.org/officeDocument/2006/relationships/font" Target="fonts/font3.fntdata"/><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font" Target="fonts/font2.fntdata"/><Relationship Id="rId14" Type="http://schemas.openxmlformats.org/officeDocument/2006/relationships/font" Target="fonts/font7.fntdata"/></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t>5/19/2025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t>5/19/2025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t>5/19/2025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t>5/19/2025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t>5/19/2025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t>5/19/2025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t>5/19/2025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t>5/19/2025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t>5/19/2025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t>5/19/2025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t>5/19/2025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t>5/19/2025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7.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jpeg"/></Relationships>
</file>

<file path=ppt/slides/_rels/slide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1.jpeg"/><Relationship Id="rId1" Type="http://schemas.openxmlformats.org/officeDocument/2006/relationships/slideLayout" Target="../slideLayouts/slideLayout7.xml"/><Relationship Id="rId5" Type="http://schemas.openxmlformats.org/officeDocument/2006/relationships/image" Target="../media/image4.png"/><Relationship Id="rId4" Type="http://schemas.openxmlformats.org/officeDocument/2006/relationships/image" Target="../media/image7.jpeg"/></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1.jpeg"/><Relationship Id="rId1" Type="http://schemas.openxmlformats.org/officeDocument/2006/relationships/slideLayout" Target="../slideLayouts/slideLayout7.xml"/><Relationship Id="rId5" Type="http://schemas.openxmlformats.org/officeDocument/2006/relationships/image" Target="../media/image4.png"/><Relationship Id="rId4" Type="http://schemas.openxmlformats.org/officeDocument/2006/relationships/image" Target="../media/image7.jpeg"/></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1.jpeg"/><Relationship Id="rId1" Type="http://schemas.openxmlformats.org/officeDocument/2006/relationships/slideLayout" Target="../slideLayouts/slideLayout7.xml"/><Relationship Id="rId5" Type="http://schemas.openxmlformats.org/officeDocument/2006/relationships/image" Target="../media/image4.png"/><Relationship Id="rId4" Type="http://schemas.openxmlformats.org/officeDocument/2006/relationships/image" Target="../media/image7.jpeg"/></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1.jpeg"/><Relationship Id="rId1" Type="http://schemas.openxmlformats.org/officeDocument/2006/relationships/slideLayout" Target="../slideLayouts/slideLayout7.xml"/><Relationship Id="rId5" Type="http://schemas.openxmlformats.org/officeDocument/2006/relationships/image" Target="../media/image4.png"/><Relationship Id="rId4" Type="http://schemas.openxmlformats.org/officeDocument/2006/relationships/image" Target="../media/image7.jpeg"/></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1.jpeg"/><Relationship Id="rId1" Type="http://schemas.openxmlformats.org/officeDocument/2006/relationships/slideLayout" Target="../slideLayouts/slideLayout7.xml"/><Relationship Id="rId4"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35485"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t="-38888" b="-38888"/>
            </a:stretch>
          </a:blipFill>
        </p:spPr>
      </p:sp>
      <p:sp>
        <p:nvSpPr>
          <p:cNvPr id="3" name="Freeform 3"/>
          <p:cNvSpPr/>
          <p:nvPr/>
        </p:nvSpPr>
        <p:spPr>
          <a:xfrm>
            <a:off x="-25719" y="8903682"/>
            <a:ext cx="10524003" cy="2236351"/>
          </a:xfrm>
          <a:custGeom>
            <a:avLst/>
            <a:gdLst/>
            <a:ahLst/>
            <a:cxnLst/>
            <a:rect l="l" t="t" r="r" b="b"/>
            <a:pathLst>
              <a:path w="10524003" h="2236351">
                <a:moveTo>
                  <a:pt x="0" y="0"/>
                </a:moveTo>
                <a:lnTo>
                  <a:pt x="10524003" y="0"/>
                </a:lnTo>
                <a:lnTo>
                  <a:pt x="10524003" y="2236350"/>
                </a:lnTo>
                <a:lnTo>
                  <a:pt x="0" y="2236350"/>
                </a:lnTo>
                <a:lnTo>
                  <a:pt x="0" y="0"/>
                </a:lnTo>
                <a:close/>
              </a:path>
            </a:pathLst>
          </a:custGeom>
          <a:blipFill>
            <a:blip r:embed="rId3"/>
            <a:stretch>
              <a:fillRect/>
            </a:stretch>
          </a:blipFill>
        </p:spPr>
      </p:sp>
      <p:sp>
        <p:nvSpPr>
          <p:cNvPr id="4" name="Freeform 4"/>
          <p:cNvSpPr/>
          <p:nvPr/>
        </p:nvSpPr>
        <p:spPr>
          <a:xfrm flipH="1" flipV="1">
            <a:off x="-25719" y="-898718"/>
            <a:ext cx="11859582" cy="2520161"/>
          </a:xfrm>
          <a:custGeom>
            <a:avLst/>
            <a:gdLst/>
            <a:ahLst/>
            <a:cxnLst/>
            <a:rect l="l" t="t" r="r" b="b"/>
            <a:pathLst>
              <a:path w="11859582" h="2520161">
                <a:moveTo>
                  <a:pt x="11859582" y="2520161"/>
                </a:moveTo>
                <a:lnTo>
                  <a:pt x="0" y="2520161"/>
                </a:lnTo>
                <a:lnTo>
                  <a:pt x="0" y="0"/>
                </a:lnTo>
                <a:lnTo>
                  <a:pt x="11859582" y="0"/>
                </a:lnTo>
                <a:lnTo>
                  <a:pt x="11859582" y="2520161"/>
                </a:lnTo>
                <a:close/>
              </a:path>
            </a:pathLst>
          </a:custGeom>
          <a:blipFill>
            <a:blip r:embed="rId3"/>
            <a:stretch>
              <a:fillRect/>
            </a:stretch>
          </a:blipFill>
        </p:spPr>
      </p:sp>
      <p:grpSp>
        <p:nvGrpSpPr>
          <p:cNvPr id="5" name="Group 5"/>
          <p:cNvGrpSpPr/>
          <p:nvPr/>
        </p:nvGrpSpPr>
        <p:grpSpPr>
          <a:xfrm>
            <a:off x="9414711" y="-510132"/>
            <a:ext cx="11307310" cy="11307265"/>
            <a:chOff x="0" y="0"/>
            <a:chExt cx="6350000" cy="6349975"/>
          </a:xfrm>
        </p:grpSpPr>
        <p:sp>
          <p:nvSpPr>
            <p:cNvPr id="6" name="Freeform 6"/>
            <p:cNvSpPr/>
            <p:nvPr/>
          </p:nvSpPr>
          <p:spPr>
            <a:xfrm>
              <a:off x="0" y="0"/>
              <a:ext cx="6350000" cy="6349975"/>
            </a:xfrm>
            <a:custGeom>
              <a:avLst/>
              <a:gdLst/>
              <a:ahLst/>
              <a:cxnLst/>
              <a:rect l="l" t="t" r="r" b="b"/>
              <a:pathLst>
                <a:path w="6350000" h="6349975">
                  <a:moveTo>
                    <a:pt x="6350000" y="3175025"/>
                  </a:moveTo>
                  <a:cubicBezTo>
                    <a:pt x="6350000" y="4928451"/>
                    <a:pt x="4928476" y="6349975"/>
                    <a:pt x="3175000" y="6349975"/>
                  </a:cubicBezTo>
                  <a:cubicBezTo>
                    <a:pt x="1421498" y="6349975"/>
                    <a:pt x="0" y="4928451"/>
                    <a:pt x="0" y="3175025"/>
                  </a:cubicBezTo>
                  <a:cubicBezTo>
                    <a:pt x="0" y="1421511"/>
                    <a:pt x="1421498" y="0"/>
                    <a:pt x="3175000" y="0"/>
                  </a:cubicBezTo>
                  <a:cubicBezTo>
                    <a:pt x="4928502" y="0"/>
                    <a:pt x="6350000" y="1421511"/>
                    <a:pt x="6350000" y="3175025"/>
                  </a:cubicBezTo>
                  <a:close/>
                </a:path>
              </a:pathLst>
            </a:custGeom>
            <a:blipFill>
              <a:blip r:embed="rId4"/>
              <a:stretch>
                <a:fillRect l="-10634" r="-39364"/>
              </a:stretch>
            </a:blipFill>
          </p:spPr>
        </p:sp>
      </p:grpSp>
      <p:sp>
        <p:nvSpPr>
          <p:cNvPr id="7" name="Freeform 7"/>
          <p:cNvSpPr/>
          <p:nvPr/>
        </p:nvSpPr>
        <p:spPr>
          <a:xfrm rot="3475231">
            <a:off x="5106772" y="5751123"/>
            <a:ext cx="9845798" cy="3175270"/>
          </a:xfrm>
          <a:custGeom>
            <a:avLst/>
            <a:gdLst/>
            <a:ahLst/>
            <a:cxnLst/>
            <a:rect l="l" t="t" r="r" b="b"/>
            <a:pathLst>
              <a:path w="9845798" h="3175270">
                <a:moveTo>
                  <a:pt x="0" y="0"/>
                </a:moveTo>
                <a:lnTo>
                  <a:pt x="9845798" y="0"/>
                </a:lnTo>
                <a:lnTo>
                  <a:pt x="9845798" y="3175269"/>
                </a:lnTo>
                <a:lnTo>
                  <a:pt x="0" y="3175269"/>
                </a:lnTo>
                <a:lnTo>
                  <a:pt x="0" y="0"/>
                </a:lnTo>
                <a:close/>
              </a:path>
            </a:pathLst>
          </a:custGeom>
          <a:blipFill>
            <a:blip r:embed="rId5"/>
            <a:stretch>
              <a:fillRect/>
            </a:stretch>
          </a:blipFill>
        </p:spPr>
      </p:sp>
      <p:sp>
        <p:nvSpPr>
          <p:cNvPr id="9" name="Freeform 9"/>
          <p:cNvSpPr/>
          <p:nvPr/>
        </p:nvSpPr>
        <p:spPr>
          <a:xfrm rot="-3722990">
            <a:off x="7930926" y="-1587635"/>
            <a:ext cx="9845798" cy="3175270"/>
          </a:xfrm>
          <a:custGeom>
            <a:avLst/>
            <a:gdLst/>
            <a:ahLst/>
            <a:cxnLst/>
            <a:rect l="l" t="t" r="r" b="b"/>
            <a:pathLst>
              <a:path w="9845798" h="3175270">
                <a:moveTo>
                  <a:pt x="0" y="0"/>
                </a:moveTo>
                <a:lnTo>
                  <a:pt x="9845798" y="0"/>
                </a:lnTo>
                <a:lnTo>
                  <a:pt x="9845798" y="3175270"/>
                </a:lnTo>
                <a:lnTo>
                  <a:pt x="0" y="3175270"/>
                </a:lnTo>
                <a:lnTo>
                  <a:pt x="0" y="0"/>
                </a:lnTo>
                <a:close/>
              </a:path>
            </a:pathLst>
          </a:custGeom>
          <a:blipFill>
            <a:blip r:embed="rId5"/>
            <a:stretch>
              <a:fillRect/>
            </a:stretch>
          </a:blipFill>
        </p:spPr>
      </p:sp>
      <p:sp>
        <p:nvSpPr>
          <p:cNvPr id="10" name="TextBox 10"/>
          <p:cNvSpPr txBox="1"/>
          <p:nvPr/>
        </p:nvSpPr>
        <p:spPr>
          <a:xfrm>
            <a:off x="48932" y="1096419"/>
            <a:ext cx="10175315" cy="2000548"/>
          </a:xfrm>
          <a:prstGeom prst="rect">
            <a:avLst/>
          </a:prstGeom>
        </p:spPr>
        <p:txBody>
          <a:bodyPr wrap="square" lIns="0" tIns="0" rIns="0" bIns="0" rtlCol="0" anchor="t">
            <a:spAutoFit/>
          </a:bodyPr>
          <a:lstStyle/>
          <a:p>
            <a:pPr algn="ctr">
              <a:lnSpc>
                <a:spcPts val="5185"/>
              </a:lnSpc>
              <a:spcBef>
                <a:spcPct val="0"/>
              </a:spcBef>
            </a:pPr>
            <a:r>
              <a:rPr lang="en-US" sz="3800" dirty="0">
                <a:solidFill>
                  <a:srgbClr val="FFFFFF"/>
                </a:solidFill>
                <a:latin typeface="Roboto Condensed" panose="02000000000000000000"/>
              </a:rPr>
              <a:t>Премия</a:t>
            </a:r>
            <a:endParaRPr lang="ru-RU" sz="3800" dirty="0">
              <a:solidFill>
                <a:srgbClr val="FFFFFF"/>
              </a:solidFill>
              <a:latin typeface="Roboto Condensed" panose="02000000000000000000"/>
            </a:endParaRPr>
          </a:p>
          <a:p>
            <a:pPr algn="ctr">
              <a:lnSpc>
                <a:spcPts val="5185"/>
              </a:lnSpc>
              <a:spcBef>
                <a:spcPct val="0"/>
              </a:spcBef>
            </a:pPr>
            <a:r>
              <a:rPr lang="en-US" sz="3800" dirty="0">
                <a:solidFill>
                  <a:srgbClr val="FFFFFF"/>
                </a:solidFill>
                <a:latin typeface="Roboto Condensed" panose="02000000000000000000"/>
              </a:rPr>
              <a:t>в области организации массовых мероприятий</a:t>
            </a:r>
          </a:p>
          <a:p>
            <a:pPr algn="ctr">
              <a:lnSpc>
                <a:spcPts val="5185"/>
              </a:lnSpc>
              <a:spcBef>
                <a:spcPct val="0"/>
              </a:spcBef>
            </a:pPr>
            <a:r>
              <a:rPr lang="en-US" sz="3800" dirty="0">
                <a:solidFill>
                  <a:srgbClr val="FFFFFF"/>
                </a:solidFill>
                <a:latin typeface="Roboto Condensed" panose="02000000000000000000"/>
              </a:rPr>
              <a:t>«</a:t>
            </a:r>
            <a:r>
              <a:rPr lang="ru-RU" sz="3800" dirty="0">
                <a:solidFill>
                  <a:srgbClr val="FFFFFF"/>
                </a:solidFill>
                <a:latin typeface="Roboto Condensed" panose="02000000000000000000"/>
              </a:rPr>
              <a:t>Золотая Легенда</a:t>
            </a:r>
            <a:r>
              <a:rPr lang="ru-RU" sz="3800" dirty="0">
                <a:solidFill>
                  <a:srgbClr val="FFFFFF"/>
                </a:solidFill>
                <a:latin typeface="Times New Roman" panose="02020603050405020304" pitchFamily="18" charset="0"/>
                <a:cs typeface="Times New Roman" panose="02020603050405020304" pitchFamily="18" charset="0"/>
              </a:rPr>
              <a:t>. </a:t>
            </a:r>
            <a:r>
              <a:rPr lang="ru-RU" sz="3800" dirty="0">
                <a:solidFill>
                  <a:srgbClr val="FFFFFF"/>
                </a:solidFill>
                <a:latin typeface="Roboto Condensed" panose="02000000000000000000"/>
              </a:rPr>
              <a:t>Эпизод </a:t>
            </a:r>
            <a:r>
              <a:rPr lang="ru-RU" sz="3800" dirty="0">
                <a:solidFill>
                  <a:srgbClr val="FFFFFF"/>
                </a:solidFill>
                <a:latin typeface="Times New Roman" panose="02020603050405020304" pitchFamily="18" charset="0"/>
                <a:cs typeface="Times New Roman" panose="02020603050405020304" pitchFamily="18" charset="0"/>
              </a:rPr>
              <a:t>3</a:t>
            </a:r>
            <a:r>
              <a:rPr lang="en-US" sz="3800" dirty="0">
                <a:solidFill>
                  <a:srgbClr val="FFFFFF"/>
                </a:solidFill>
                <a:latin typeface="Roboto Condensed" panose="02000000000000000000"/>
              </a:rPr>
              <a:t>»</a:t>
            </a:r>
            <a:r>
              <a:rPr lang="ru-RU" sz="3800" dirty="0">
                <a:solidFill>
                  <a:srgbClr val="FFFFFF"/>
                </a:solidFill>
                <a:latin typeface="Roboto Condensed" panose="02000000000000000000"/>
              </a:rPr>
              <a:t> </a:t>
            </a:r>
            <a:endParaRPr lang="en-US" sz="3800" dirty="0">
              <a:solidFill>
                <a:srgbClr val="FFFFFF"/>
              </a:solidFill>
              <a:latin typeface="Arial" panose="020B0604020202020204" pitchFamily="34" charset="0"/>
              <a:cs typeface="Arial" panose="020B0604020202020204" pitchFamily="34" charset="0"/>
            </a:endParaRPr>
          </a:p>
        </p:txBody>
      </p:sp>
      <p:sp>
        <p:nvSpPr>
          <p:cNvPr id="11" name="Freeform 11"/>
          <p:cNvSpPr/>
          <p:nvPr/>
        </p:nvSpPr>
        <p:spPr>
          <a:xfrm>
            <a:off x="3211470" y="1988304"/>
            <a:ext cx="3548317" cy="4088194"/>
          </a:xfrm>
          <a:custGeom>
            <a:avLst/>
            <a:gdLst/>
            <a:ahLst/>
            <a:cxnLst/>
            <a:rect l="l" t="t" r="r" b="b"/>
            <a:pathLst>
              <a:path w="3548317" h="4088194">
                <a:moveTo>
                  <a:pt x="0" y="0"/>
                </a:moveTo>
                <a:lnTo>
                  <a:pt x="3548317" y="0"/>
                </a:lnTo>
                <a:lnTo>
                  <a:pt x="3548317" y="4088194"/>
                </a:lnTo>
                <a:lnTo>
                  <a:pt x="0" y="4088194"/>
                </a:lnTo>
                <a:lnTo>
                  <a:pt x="0" y="0"/>
                </a:lnTo>
                <a:close/>
              </a:path>
            </a:pathLst>
          </a:custGeom>
          <a:blipFill>
            <a:blip r:embed="rId6"/>
            <a:stretch>
              <a:fillRect r="-5819" b="-29844"/>
            </a:stretch>
          </a:blipFill>
        </p:spPr>
      </p:sp>
      <p:sp>
        <p:nvSpPr>
          <p:cNvPr id="12" name="TextBox 12"/>
          <p:cNvSpPr txBox="1"/>
          <p:nvPr/>
        </p:nvSpPr>
        <p:spPr>
          <a:xfrm>
            <a:off x="451361" y="7738360"/>
            <a:ext cx="8387839" cy="1038746"/>
          </a:xfrm>
          <a:prstGeom prst="rect">
            <a:avLst/>
          </a:prstGeom>
        </p:spPr>
        <p:txBody>
          <a:bodyPr wrap="square" lIns="0" tIns="0" rIns="0" bIns="0" rtlCol="0" anchor="t">
            <a:spAutoFit/>
          </a:bodyPr>
          <a:lstStyle/>
          <a:p>
            <a:pPr algn="just">
              <a:lnSpc>
                <a:spcPts val="2690"/>
              </a:lnSpc>
            </a:pPr>
            <a:r>
              <a:rPr lang="ru-RU" sz="2360" dirty="0">
                <a:solidFill>
                  <a:srgbClr val="FFFFFF"/>
                </a:solidFill>
                <a:latin typeface="Poppins" panose="00000500000000000000"/>
              </a:rPr>
              <a:t>Режиссер-постановщик и сценарист: </a:t>
            </a:r>
            <a:r>
              <a:rPr lang="ru-RU" sz="2800" dirty="0">
                <a:solidFill>
                  <a:srgbClr val="FFFFFF"/>
                </a:solidFill>
                <a:latin typeface="Poppins" panose="00000500000000000000"/>
              </a:rPr>
              <a:t>Бонах Юлия Владимировна</a:t>
            </a:r>
          </a:p>
          <a:p>
            <a:pPr algn="just">
              <a:lnSpc>
                <a:spcPts val="2690"/>
              </a:lnSpc>
            </a:pPr>
            <a:endParaRPr lang="en-US" sz="2360" dirty="0">
              <a:solidFill>
                <a:srgbClr val="FFFFFF"/>
              </a:solidFill>
              <a:latin typeface="Poppins" panose="00000500000000000000"/>
            </a:endParaRPr>
          </a:p>
        </p:txBody>
      </p:sp>
      <p:sp>
        <p:nvSpPr>
          <p:cNvPr id="13" name="TextBox 12"/>
          <p:cNvSpPr txBox="1"/>
          <p:nvPr/>
        </p:nvSpPr>
        <p:spPr>
          <a:xfrm>
            <a:off x="451361" y="6525857"/>
            <a:ext cx="8387839" cy="1038746"/>
          </a:xfrm>
          <a:prstGeom prst="rect">
            <a:avLst/>
          </a:prstGeom>
        </p:spPr>
        <p:txBody>
          <a:bodyPr wrap="square" lIns="0" tIns="0" rIns="0" bIns="0" rtlCol="0" anchor="t">
            <a:spAutoFit/>
          </a:bodyPr>
          <a:lstStyle/>
          <a:p>
            <a:pPr algn="just">
              <a:lnSpc>
                <a:spcPts val="2690"/>
              </a:lnSpc>
            </a:pPr>
            <a:r>
              <a:rPr lang="ru-RU" sz="2360" dirty="0">
                <a:solidFill>
                  <a:srgbClr val="FFFFFF"/>
                </a:solidFill>
                <a:latin typeface="Poppins" panose="00000500000000000000"/>
              </a:rPr>
              <a:t>Название учреждения: </a:t>
            </a:r>
            <a:r>
              <a:rPr lang="ru-RU" sz="2800" dirty="0">
                <a:solidFill>
                  <a:srgbClr val="FFFFFF"/>
                </a:solidFill>
                <a:latin typeface="Poppins" panose="00000500000000000000"/>
              </a:rPr>
              <a:t>Муниципальное бюджетное учреждение «Дворец культуры «Октябрь»</a:t>
            </a:r>
          </a:p>
          <a:p>
            <a:pPr algn="just">
              <a:lnSpc>
                <a:spcPts val="2690"/>
              </a:lnSpc>
            </a:pPr>
            <a:endParaRPr lang="en-US" sz="2360" dirty="0">
              <a:solidFill>
                <a:srgbClr val="FFFFFF"/>
              </a:solidFill>
              <a:latin typeface="Poppins" panose="00000500000000000000"/>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t="-38888" b="-38888"/>
            </a:stretch>
          </a:blipFill>
        </p:spPr>
      </p:sp>
      <p:grpSp>
        <p:nvGrpSpPr>
          <p:cNvPr id="3" name="Group 3"/>
          <p:cNvGrpSpPr/>
          <p:nvPr/>
        </p:nvGrpSpPr>
        <p:grpSpPr>
          <a:xfrm>
            <a:off x="885250" y="10316"/>
            <a:ext cx="108030" cy="8561293"/>
            <a:chOff x="0" y="0"/>
            <a:chExt cx="144039" cy="11415057"/>
          </a:xfrm>
        </p:grpSpPr>
        <p:pic>
          <p:nvPicPr>
            <p:cNvPr id="4" name="Picture 4"/>
            <p:cNvPicPr>
              <a:picLocks noChangeAspect="1"/>
            </p:cNvPicPr>
            <p:nvPr/>
          </p:nvPicPr>
          <p:blipFill>
            <a:blip r:embed="rId3"/>
            <a:srcRect l="71196" r="28100"/>
            <a:stretch>
              <a:fillRect/>
            </a:stretch>
          </p:blipFill>
          <p:spPr>
            <a:xfrm>
              <a:off x="0" y="0"/>
              <a:ext cx="144039" cy="11415057"/>
            </a:xfrm>
            <a:prstGeom prst="rect">
              <a:avLst/>
            </a:prstGeom>
          </p:spPr>
        </p:pic>
      </p:grpSp>
      <p:grpSp>
        <p:nvGrpSpPr>
          <p:cNvPr id="5" name="Group 5"/>
          <p:cNvGrpSpPr/>
          <p:nvPr/>
        </p:nvGrpSpPr>
        <p:grpSpPr>
          <a:xfrm>
            <a:off x="10653221" y="1257299"/>
            <a:ext cx="7658132" cy="7658102"/>
            <a:chOff x="0" y="0"/>
            <a:chExt cx="6350000" cy="6349975"/>
          </a:xfrm>
        </p:grpSpPr>
        <p:sp>
          <p:nvSpPr>
            <p:cNvPr id="6" name="Freeform 6"/>
            <p:cNvSpPr/>
            <p:nvPr/>
          </p:nvSpPr>
          <p:spPr>
            <a:xfrm>
              <a:off x="0" y="0"/>
              <a:ext cx="6350000" cy="6349975"/>
            </a:xfrm>
            <a:custGeom>
              <a:avLst/>
              <a:gdLst/>
              <a:ahLst/>
              <a:cxnLst/>
              <a:rect l="l" t="t" r="r" b="b"/>
              <a:pathLst>
                <a:path w="6350000" h="6349975">
                  <a:moveTo>
                    <a:pt x="6350000" y="3175025"/>
                  </a:moveTo>
                  <a:cubicBezTo>
                    <a:pt x="6350000" y="4928451"/>
                    <a:pt x="4928476" y="6349975"/>
                    <a:pt x="3175000" y="6349975"/>
                  </a:cubicBezTo>
                  <a:cubicBezTo>
                    <a:pt x="1421498" y="6349975"/>
                    <a:pt x="0" y="4928451"/>
                    <a:pt x="0" y="3175025"/>
                  </a:cubicBezTo>
                  <a:cubicBezTo>
                    <a:pt x="0" y="1421511"/>
                    <a:pt x="1421498" y="0"/>
                    <a:pt x="3175000" y="0"/>
                  </a:cubicBezTo>
                  <a:cubicBezTo>
                    <a:pt x="4928502" y="0"/>
                    <a:pt x="6350000" y="1421511"/>
                    <a:pt x="6350000" y="3175025"/>
                  </a:cubicBezTo>
                  <a:close/>
                </a:path>
              </a:pathLst>
            </a:custGeom>
            <a:blipFill>
              <a:blip r:embed="rId4"/>
              <a:stretch>
                <a:fillRect/>
              </a:stretch>
            </a:blipFill>
          </p:spPr>
        </p:sp>
      </p:grpSp>
      <p:sp>
        <p:nvSpPr>
          <p:cNvPr id="7" name="TextBox 7"/>
          <p:cNvSpPr txBox="1"/>
          <p:nvPr/>
        </p:nvSpPr>
        <p:spPr>
          <a:xfrm>
            <a:off x="1376822" y="636538"/>
            <a:ext cx="10260723" cy="1846659"/>
          </a:xfrm>
          <a:prstGeom prst="rect">
            <a:avLst/>
          </a:prstGeom>
        </p:spPr>
        <p:txBody>
          <a:bodyPr lIns="0" tIns="0" rIns="0" bIns="0" rtlCol="0" anchor="t">
            <a:spAutoFit/>
          </a:bodyPr>
          <a:lstStyle/>
          <a:p>
            <a:pPr>
              <a:lnSpc>
                <a:spcPts val="7150"/>
              </a:lnSpc>
            </a:pPr>
            <a:r>
              <a:rPr lang="en-US" sz="4000" dirty="0">
                <a:solidFill>
                  <a:schemeClr val="bg1"/>
                </a:solidFill>
                <a:latin typeface="Roboto Condensed" panose="02000000000000000000"/>
              </a:rPr>
              <a:t>НАЗВАНИЕ ПРЕДСТАВЛЕНИЯ,</a:t>
            </a:r>
          </a:p>
          <a:p>
            <a:pPr>
              <a:lnSpc>
                <a:spcPts val="7150"/>
              </a:lnSpc>
            </a:pPr>
            <a:r>
              <a:rPr lang="en-US" sz="4000" dirty="0">
                <a:solidFill>
                  <a:schemeClr val="bg1"/>
                </a:solidFill>
                <a:latin typeface="Roboto Condensed" panose="02000000000000000000"/>
              </a:rPr>
              <a:t>ДАТА И МЕСТО</a:t>
            </a:r>
            <a:r>
              <a:rPr lang="ru-RU" sz="4000" dirty="0">
                <a:solidFill>
                  <a:schemeClr val="bg1"/>
                </a:solidFill>
                <a:latin typeface="Roboto Condensed" panose="02000000000000000000"/>
              </a:rPr>
              <a:t> </a:t>
            </a:r>
            <a:r>
              <a:rPr lang="en-US" sz="4000" dirty="0">
                <a:solidFill>
                  <a:schemeClr val="bg1"/>
                </a:solidFill>
                <a:latin typeface="Roboto Condensed" panose="02000000000000000000"/>
              </a:rPr>
              <a:t>ЕГО ПРОВЕДЕНИЯ</a:t>
            </a:r>
          </a:p>
        </p:txBody>
      </p:sp>
      <p:sp>
        <p:nvSpPr>
          <p:cNvPr id="8" name="Freeform 8"/>
          <p:cNvSpPr/>
          <p:nvPr/>
        </p:nvSpPr>
        <p:spPr>
          <a:xfrm rot="-1025550">
            <a:off x="10266424" y="7343310"/>
            <a:ext cx="8777648" cy="3253125"/>
          </a:xfrm>
          <a:custGeom>
            <a:avLst/>
            <a:gdLst/>
            <a:ahLst/>
            <a:cxnLst/>
            <a:rect l="l" t="t" r="r" b="b"/>
            <a:pathLst>
              <a:path w="10320531" h="3328371">
                <a:moveTo>
                  <a:pt x="0" y="0"/>
                </a:moveTo>
                <a:lnTo>
                  <a:pt x="10320531" y="0"/>
                </a:lnTo>
                <a:lnTo>
                  <a:pt x="10320531" y="3328371"/>
                </a:lnTo>
                <a:lnTo>
                  <a:pt x="0" y="3328371"/>
                </a:lnTo>
                <a:lnTo>
                  <a:pt x="0" y="0"/>
                </a:lnTo>
                <a:close/>
              </a:path>
            </a:pathLst>
          </a:custGeom>
          <a:blipFill>
            <a:blip r:embed="rId5"/>
            <a:stretch>
              <a:fillRect/>
            </a:stretch>
          </a:blipFill>
        </p:spPr>
      </p:sp>
      <p:sp>
        <p:nvSpPr>
          <p:cNvPr id="9" name="Freeform 9"/>
          <p:cNvSpPr/>
          <p:nvPr/>
        </p:nvSpPr>
        <p:spPr>
          <a:xfrm rot="670026" flipV="1">
            <a:off x="9490962" y="-104318"/>
            <a:ext cx="9080848" cy="3328371"/>
          </a:xfrm>
          <a:custGeom>
            <a:avLst/>
            <a:gdLst/>
            <a:ahLst/>
            <a:cxnLst/>
            <a:rect l="l" t="t" r="r" b="b"/>
            <a:pathLst>
              <a:path w="10320531" h="3328371">
                <a:moveTo>
                  <a:pt x="0" y="3328372"/>
                </a:moveTo>
                <a:lnTo>
                  <a:pt x="10320530" y="3328372"/>
                </a:lnTo>
                <a:lnTo>
                  <a:pt x="10320530" y="0"/>
                </a:lnTo>
                <a:lnTo>
                  <a:pt x="0" y="0"/>
                </a:lnTo>
                <a:lnTo>
                  <a:pt x="0" y="3328372"/>
                </a:lnTo>
                <a:close/>
              </a:path>
            </a:pathLst>
          </a:custGeom>
          <a:blipFill>
            <a:blip r:embed="rId5"/>
            <a:stretch>
              <a:fillRect/>
            </a:stretch>
          </a:blipFill>
        </p:spPr>
      </p:sp>
      <p:grpSp>
        <p:nvGrpSpPr>
          <p:cNvPr id="10" name="Group 10"/>
          <p:cNvGrpSpPr/>
          <p:nvPr/>
        </p:nvGrpSpPr>
        <p:grpSpPr>
          <a:xfrm>
            <a:off x="831235" y="8807372"/>
            <a:ext cx="216059" cy="216058"/>
            <a:chOff x="0" y="0"/>
            <a:chExt cx="6350000" cy="6349975"/>
          </a:xfrm>
        </p:grpSpPr>
        <p:sp>
          <p:nvSpPr>
            <p:cNvPr id="11" name="Freeform 11"/>
            <p:cNvSpPr/>
            <p:nvPr/>
          </p:nvSpPr>
          <p:spPr>
            <a:xfrm>
              <a:off x="0" y="0"/>
              <a:ext cx="6350000" cy="6349975"/>
            </a:xfrm>
            <a:custGeom>
              <a:avLst/>
              <a:gdLst/>
              <a:ahLst/>
              <a:cxnLst/>
              <a:rect l="l" t="t" r="r" b="b"/>
              <a:pathLst>
                <a:path w="6350000" h="6349975">
                  <a:moveTo>
                    <a:pt x="6350000" y="3175025"/>
                  </a:moveTo>
                  <a:cubicBezTo>
                    <a:pt x="6350000" y="4928451"/>
                    <a:pt x="4928476" y="6349975"/>
                    <a:pt x="3175000" y="6349975"/>
                  </a:cubicBezTo>
                  <a:cubicBezTo>
                    <a:pt x="1421498" y="6349975"/>
                    <a:pt x="0" y="4928451"/>
                    <a:pt x="0" y="3175025"/>
                  </a:cubicBezTo>
                  <a:cubicBezTo>
                    <a:pt x="0" y="1421511"/>
                    <a:pt x="1421498" y="0"/>
                    <a:pt x="3175000" y="0"/>
                  </a:cubicBezTo>
                  <a:cubicBezTo>
                    <a:pt x="4928502" y="0"/>
                    <a:pt x="6350000" y="1421511"/>
                    <a:pt x="6350000" y="3175025"/>
                  </a:cubicBezTo>
                  <a:close/>
                </a:path>
              </a:pathLst>
            </a:custGeom>
            <a:blipFill>
              <a:blip r:embed="rId3"/>
              <a:stretch>
                <a:fillRect l="-39685" r="-39685"/>
              </a:stretch>
            </a:blipFill>
          </p:spPr>
        </p:sp>
      </p:grpSp>
      <p:grpSp>
        <p:nvGrpSpPr>
          <p:cNvPr id="12" name="Group 12"/>
          <p:cNvGrpSpPr/>
          <p:nvPr/>
        </p:nvGrpSpPr>
        <p:grpSpPr>
          <a:xfrm>
            <a:off x="831235" y="9150271"/>
            <a:ext cx="216059" cy="216058"/>
            <a:chOff x="0" y="0"/>
            <a:chExt cx="6350000" cy="6349975"/>
          </a:xfrm>
        </p:grpSpPr>
        <p:sp>
          <p:nvSpPr>
            <p:cNvPr id="13" name="Freeform 13"/>
            <p:cNvSpPr/>
            <p:nvPr/>
          </p:nvSpPr>
          <p:spPr>
            <a:xfrm>
              <a:off x="0" y="0"/>
              <a:ext cx="6350000" cy="6349975"/>
            </a:xfrm>
            <a:custGeom>
              <a:avLst/>
              <a:gdLst/>
              <a:ahLst/>
              <a:cxnLst/>
              <a:rect l="l" t="t" r="r" b="b"/>
              <a:pathLst>
                <a:path w="6350000" h="6349975">
                  <a:moveTo>
                    <a:pt x="6350000" y="3175025"/>
                  </a:moveTo>
                  <a:cubicBezTo>
                    <a:pt x="6350000" y="4928451"/>
                    <a:pt x="4928476" y="6349975"/>
                    <a:pt x="3175000" y="6349975"/>
                  </a:cubicBezTo>
                  <a:cubicBezTo>
                    <a:pt x="1421498" y="6349975"/>
                    <a:pt x="0" y="4928451"/>
                    <a:pt x="0" y="3175025"/>
                  </a:cubicBezTo>
                  <a:cubicBezTo>
                    <a:pt x="0" y="1421511"/>
                    <a:pt x="1421498" y="0"/>
                    <a:pt x="3175000" y="0"/>
                  </a:cubicBezTo>
                  <a:cubicBezTo>
                    <a:pt x="4928502" y="0"/>
                    <a:pt x="6350000" y="1421511"/>
                    <a:pt x="6350000" y="3175025"/>
                  </a:cubicBezTo>
                  <a:close/>
                </a:path>
              </a:pathLst>
            </a:custGeom>
            <a:blipFill>
              <a:blip r:embed="rId3"/>
              <a:stretch>
                <a:fillRect l="-39685" r="-39685"/>
              </a:stretch>
            </a:blipFill>
          </p:spPr>
        </p:sp>
      </p:grpSp>
      <p:grpSp>
        <p:nvGrpSpPr>
          <p:cNvPr id="14" name="Group 14"/>
          <p:cNvGrpSpPr/>
          <p:nvPr/>
        </p:nvGrpSpPr>
        <p:grpSpPr>
          <a:xfrm>
            <a:off x="831235" y="9505734"/>
            <a:ext cx="216059" cy="216058"/>
            <a:chOff x="0" y="0"/>
            <a:chExt cx="6350000" cy="6349975"/>
          </a:xfrm>
        </p:grpSpPr>
        <p:sp>
          <p:nvSpPr>
            <p:cNvPr id="15" name="Freeform 15"/>
            <p:cNvSpPr/>
            <p:nvPr/>
          </p:nvSpPr>
          <p:spPr>
            <a:xfrm>
              <a:off x="0" y="0"/>
              <a:ext cx="6350000" cy="6349975"/>
            </a:xfrm>
            <a:custGeom>
              <a:avLst/>
              <a:gdLst/>
              <a:ahLst/>
              <a:cxnLst/>
              <a:rect l="l" t="t" r="r" b="b"/>
              <a:pathLst>
                <a:path w="6350000" h="6349975">
                  <a:moveTo>
                    <a:pt x="6350000" y="3175025"/>
                  </a:moveTo>
                  <a:cubicBezTo>
                    <a:pt x="6350000" y="4928451"/>
                    <a:pt x="4928476" y="6349975"/>
                    <a:pt x="3175000" y="6349975"/>
                  </a:cubicBezTo>
                  <a:cubicBezTo>
                    <a:pt x="1421498" y="6349975"/>
                    <a:pt x="0" y="4928451"/>
                    <a:pt x="0" y="3175025"/>
                  </a:cubicBezTo>
                  <a:cubicBezTo>
                    <a:pt x="0" y="1421511"/>
                    <a:pt x="1421498" y="0"/>
                    <a:pt x="3175000" y="0"/>
                  </a:cubicBezTo>
                  <a:cubicBezTo>
                    <a:pt x="4928502" y="0"/>
                    <a:pt x="6350000" y="1421511"/>
                    <a:pt x="6350000" y="3175025"/>
                  </a:cubicBezTo>
                  <a:close/>
                </a:path>
              </a:pathLst>
            </a:custGeom>
            <a:blipFill>
              <a:blip r:embed="rId3"/>
              <a:stretch>
                <a:fillRect l="-52902" r="-26469"/>
              </a:stretch>
            </a:blipFill>
          </p:spPr>
        </p:sp>
      </p:grpSp>
      <p:sp>
        <p:nvSpPr>
          <p:cNvPr id="19" name="Текстовое поле 18"/>
          <p:cNvSpPr txBox="1"/>
          <p:nvPr/>
        </p:nvSpPr>
        <p:spPr>
          <a:xfrm>
            <a:off x="1701800" y="3883660"/>
            <a:ext cx="8280400" cy="4483100"/>
          </a:xfrm>
          <a:prstGeom prst="rect">
            <a:avLst/>
          </a:prstGeom>
          <a:noFill/>
        </p:spPr>
        <p:txBody>
          <a:bodyPr wrap="square" rtlCol="0">
            <a:noAutofit/>
          </a:bodyPr>
          <a:lstStyle/>
          <a:p>
            <a:r>
              <a:rPr lang="ru-RU" altLang="en-US" sz="4000" dirty="0">
                <a:solidFill>
                  <a:schemeClr val="bg1"/>
                </a:solidFill>
                <a:latin typeface="Times New Roman" panose="02020603050405020304" pitchFamily="18" charset="0"/>
                <a:cs typeface="Times New Roman" panose="02020603050405020304" pitchFamily="18" charset="0"/>
              </a:rPr>
              <a:t>Театрализованное представление   «Родина. Судьба. Победа!» </a:t>
            </a:r>
          </a:p>
          <a:p>
            <a:endParaRPr lang="ru-RU" altLang="en-US" sz="3600" dirty="0">
              <a:solidFill>
                <a:schemeClr val="bg1"/>
              </a:solidFill>
              <a:latin typeface="Times New Roman" panose="02020603050405020304" pitchFamily="18" charset="0"/>
              <a:cs typeface="Times New Roman" panose="02020603050405020304" pitchFamily="18" charset="0"/>
            </a:endParaRPr>
          </a:p>
          <a:p>
            <a:r>
              <a:rPr lang="ru-RU" altLang="en-US" sz="3600" dirty="0">
                <a:solidFill>
                  <a:schemeClr val="bg1"/>
                </a:solidFill>
                <a:latin typeface="Times New Roman" panose="02020603050405020304" pitchFamily="18" charset="0"/>
                <a:cs typeface="Times New Roman" panose="02020603050405020304" pitchFamily="18" charset="0"/>
              </a:rPr>
              <a:t>6,7 мая 2025г. Муниципальное бюджетное учреждение «Дворец культуры «Октябрь»</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t="-38888" b="-38888"/>
            </a:stretch>
          </a:blipFill>
        </p:spPr>
      </p:sp>
      <p:grpSp>
        <p:nvGrpSpPr>
          <p:cNvPr id="3" name="Group 3"/>
          <p:cNvGrpSpPr/>
          <p:nvPr/>
        </p:nvGrpSpPr>
        <p:grpSpPr>
          <a:xfrm>
            <a:off x="885250" y="10316"/>
            <a:ext cx="108030" cy="8561293"/>
            <a:chOff x="0" y="0"/>
            <a:chExt cx="144039" cy="11415057"/>
          </a:xfrm>
        </p:grpSpPr>
        <p:pic>
          <p:nvPicPr>
            <p:cNvPr id="4" name="Picture 4"/>
            <p:cNvPicPr>
              <a:picLocks noChangeAspect="1"/>
            </p:cNvPicPr>
            <p:nvPr/>
          </p:nvPicPr>
          <p:blipFill>
            <a:blip r:embed="rId3"/>
            <a:srcRect l="71196" r="28100"/>
            <a:stretch>
              <a:fillRect/>
            </a:stretch>
          </p:blipFill>
          <p:spPr>
            <a:xfrm>
              <a:off x="0" y="0"/>
              <a:ext cx="144039" cy="11415057"/>
            </a:xfrm>
            <a:prstGeom prst="rect">
              <a:avLst/>
            </a:prstGeom>
          </p:spPr>
        </p:pic>
      </p:grpSp>
      <p:grpSp>
        <p:nvGrpSpPr>
          <p:cNvPr id="5" name="Group 5"/>
          <p:cNvGrpSpPr/>
          <p:nvPr/>
        </p:nvGrpSpPr>
        <p:grpSpPr>
          <a:xfrm>
            <a:off x="10653221" y="1257299"/>
            <a:ext cx="7658132" cy="7658102"/>
            <a:chOff x="0" y="0"/>
            <a:chExt cx="6350000" cy="6349975"/>
          </a:xfrm>
        </p:grpSpPr>
        <p:sp>
          <p:nvSpPr>
            <p:cNvPr id="6" name="Freeform 6"/>
            <p:cNvSpPr/>
            <p:nvPr/>
          </p:nvSpPr>
          <p:spPr>
            <a:xfrm>
              <a:off x="0" y="0"/>
              <a:ext cx="6350000" cy="6349975"/>
            </a:xfrm>
            <a:custGeom>
              <a:avLst/>
              <a:gdLst/>
              <a:ahLst/>
              <a:cxnLst/>
              <a:rect l="l" t="t" r="r" b="b"/>
              <a:pathLst>
                <a:path w="6350000" h="6349975">
                  <a:moveTo>
                    <a:pt x="6350000" y="3175025"/>
                  </a:moveTo>
                  <a:cubicBezTo>
                    <a:pt x="6350000" y="4928451"/>
                    <a:pt x="4928476" y="6349975"/>
                    <a:pt x="3175000" y="6349975"/>
                  </a:cubicBezTo>
                  <a:cubicBezTo>
                    <a:pt x="1421498" y="6349975"/>
                    <a:pt x="0" y="4928451"/>
                    <a:pt x="0" y="3175025"/>
                  </a:cubicBezTo>
                  <a:cubicBezTo>
                    <a:pt x="0" y="1421511"/>
                    <a:pt x="1421498" y="0"/>
                    <a:pt x="3175000" y="0"/>
                  </a:cubicBezTo>
                  <a:cubicBezTo>
                    <a:pt x="4928502" y="0"/>
                    <a:pt x="6350000" y="1421511"/>
                    <a:pt x="6350000" y="3175025"/>
                  </a:cubicBezTo>
                  <a:close/>
                </a:path>
              </a:pathLst>
            </a:custGeom>
            <a:blipFill>
              <a:blip r:embed="rId4"/>
              <a:stretch>
                <a:fillRect/>
              </a:stretch>
            </a:blipFill>
          </p:spPr>
        </p:sp>
      </p:grpSp>
      <p:sp>
        <p:nvSpPr>
          <p:cNvPr id="7" name="TextBox 7"/>
          <p:cNvSpPr txBox="1"/>
          <p:nvPr/>
        </p:nvSpPr>
        <p:spPr>
          <a:xfrm>
            <a:off x="1376822" y="636538"/>
            <a:ext cx="10260723" cy="1022716"/>
          </a:xfrm>
          <a:prstGeom prst="rect">
            <a:avLst/>
          </a:prstGeom>
        </p:spPr>
        <p:txBody>
          <a:bodyPr lIns="0" tIns="0" rIns="0" bIns="0" rtlCol="0" anchor="t">
            <a:spAutoFit/>
          </a:bodyPr>
          <a:lstStyle/>
          <a:p>
            <a:pPr>
              <a:lnSpc>
                <a:spcPts val="9280"/>
              </a:lnSpc>
            </a:pPr>
            <a:r>
              <a:rPr lang="en-US" sz="4000" dirty="0">
                <a:solidFill>
                  <a:schemeClr val="bg1"/>
                </a:solidFill>
                <a:latin typeface="Roboto Condensed" panose="02000000000000000000"/>
              </a:rPr>
              <a:t>ЦЕЛИ, ЗАДАЧИ</a:t>
            </a:r>
          </a:p>
        </p:txBody>
      </p:sp>
      <p:sp>
        <p:nvSpPr>
          <p:cNvPr id="8" name="Freeform 8"/>
          <p:cNvSpPr/>
          <p:nvPr/>
        </p:nvSpPr>
        <p:spPr>
          <a:xfrm rot="-1025550">
            <a:off x="10266424" y="7343310"/>
            <a:ext cx="8777648" cy="3253125"/>
          </a:xfrm>
          <a:custGeom>
            <a:avLst/>
            <a:gdLst/>
            <a:ahLst/>
            <a:cxnLst/>
            <a:rect l="l" t="t" r="r" b="b"/>
            <a:pathLst>
              <a:path w="10320531" h="3328371">
                <a:moveTo>
                  <a:pt x="0" y="0"/>
                </a:moveTo>
                <a:lnTo>
                  <a:pt x="10320531" y="0"/>
                </a:lnTo>
                <a:lnTo>
                  <a:pt x="10320531" y="3328371"/>
                </a:lnTo>
                <a:lnTo>
                  <a:pt x="0" y="3328371"/>
                </a:lnTo>
                <a:lnTo>
                  <a:pt x="0" y="0"/>
                </a:lnTo>
                <a:close/>
              </a:path>
            </a:pathLst>
          </a:custGeom>
          <a:blipFill>
            <a:blip r:embed="rId5"/>
            <a:stretch>
              <a:fillRect/>
            </a:stretch>
          </a:blipFill>
        </p:spPr>
      </p:sp>
      <p:sp>
        <p:nvSpPr>
          <p:cNvPr id="9" name="Freeform 9"/>
          <p:cNvSpPr/>
          <p:nvPr/>
        </p:nvSpPr>
        <p:spPr>
          <a:xfrm rot="670026" flipV="1">
            <a:off x="9490962" y="-104318"/>
            <a:ext cx="9080848" cy="3328371"/>
          </a:xfrm>
          <a:custGeom>
            <a:avLst/>
            <a:gdLst/>
            <a:ahLst/>
            <a:cxnLst/>
            <a:rect l="l" t="t" r="r" b="b"/>
            <a:pathLst>
              <a:path w="10320531" h="3328371">
                <a:moveTo>
                  <a:pt x="0" y="3328372"/>
                </a:moveTo>
                <a:lnTo>
                  <a:pt x="10320530" y="3328372"/>
                </a:lnTo>
                <a:lnTo>
                  <a:pt x="10320530" y="0"/>
                </a:lnTo>
                <a:lnTo>
                  <a:pt x="0" y="0"/>
                </a:lnTo>
                <a:lnTo>
                  <a:pt x="0" y="3328372"/>
                </a:lnTo>
                <a:close/>
              </a:path>
            </a:pathLst>
          </a:custGeom>
          <a:blipFill>
            <a:blip r:embed="rId5"/>
            <a:stretch>
              <a:fillRect/>
            </a:stretch>
          </a:blipFill>
        </p:spPr>
      </p:sp>
      <p:grpSp>
        <p:nvGrpSpPr>
          <p:cNvPr id="10" name="Group 10"/>
          <p:cNvGrpSpPr/>
          <p:nvPr/>
        </p:nvGrpSpPr>
        <p:grpSpPr>
          <a:xfrm>
            <a:off x="831235" y="8807372"/>
            <a:ext cx="216059" cy="216058"/>
            <a:chOff x="0" y="0"/>
            <a:chExt cx="6350000" cy="6349975"/>
          </a:xfrm>
        </p:grpSpPr>
        <p:sp>
          <p:nvSpPr>
            <p:cNvPr id="11" name="Freeform 11"/>
            <p:cNvSpPr/>
            <p:nvPr/>
          </p:nvSpPr>
          <p:spPr>
            <a:xfrm>
              <a:off x="0" y="0"/>
              <a:ext cx="6350000" cy="6349975"/>
            </a:xfrm>
            <a:custGeom>
              <a:avLst/>
              <a:gdLst/>
              <a:ahLst/>
              <a:cxnLst/>
              <a:rect l="l" t="t" r="r" b="b"/>
              <a:pathLst>
                <a:path w="6350000" h="6349975">
                  <a:moveTo>
                    <a:pt x="6350000" y="3175025"/>
                  </a:moveTo>
                  <a:cubicBezTo>
                    <a:pt x="6350000" y="4928451"/>
                    <a:pt x="4928476" y="6349975"/>
                    <a:pt x="3175000" y="6349975"/>
                  </a:cubicBezTo>
                  <a:cubicBezTo>
                    <a:pt x="1421498" y="6349975"/>
                    <a:pt x="0" y="4928451"/>
                    <a:pt x="0" y="3175025"/>
                  </a:cubicBezTo>
                  <a:cubicBezTo>
                    <a:pt x="0" y="1421511"/>
                    <a:pt x="1421498" y="0"/>
                    <a:pt x="3175000" y="0"/>
                  </a:cubicBezTo>
                  <a:cubicBezTo>
                    <a:pt x="4928502" y="0"/>
                    <a:pt x="6350000" y="1421511"/>
                    <a:pt x="6350000" y="3175025"/>
                  </a:cubicBezTo>
                  <a:close/>
                </a:path>
              </a:pathLst>
            </a:custGeom>
            <a:blipFill>
              <a:blip r:embed="rId3"/>
              <a:stretch>
                <a:fillRect l="-39685" r="-39685"/>
              </a:stretch>
            </a:blipFill>
          </p:spPr>
        </p:sp>
      </p:grpSp>
      <p:grpSp>
        <p:nvGrpSpPr>
          <p:cNvPr id="12" name="Group 12"/>
          <p:cNvGrpSpPr/>
          <p:nvPr/>
        </p:nvGrpSpPr>
        <p:grpSpPr>
          <a:xfrm>
            <a:off x="831235" y="9150271"/>
            <a:ext cx="216059" cy="216058"/>
            <a:chOff x="0" y="0"/>
            <a:chExt cx="6350000" cy="6349975"/>
          </a:xfrm>
        </p:grpSpPr>
        <p:sp>
          <p:nvSpPr>
            <p:cNvPr id="13" name="Freeform 13"/>
            <p:cNvSpPr/>
            <p:nvPr/>
          </p:nvSpPr>
          <p:spPr>
            <a:xfrm>
              <a:off x="0" y="0"/>
              <a:ext cx="6350000" cy="6349975"/>
            </a:xfrm>
            <a:custGeom>
              <a:avLst/>
              <a:gdLst/>
              <a:ahLst/>
              <a:cxnLst/>
              <a:rect l="l" t="t" r="r" b="b"/>
              <a:pathLst>
                <a:path w="6350000" h="6349975">
                  <a:moveTo>
                    <a:pt x="6350000" y="3175025"/>
                  </a:moveTo>
                  <a:cubicBezTo>
                    <a:pt x="6350000" y="4928451"/>
                    <a:pt x="4928476" y="6349975"/>
                    <a:pt x="3175000" y="6349975"/>
                  </a:cubicBezTo>
                  <a:cubicBezTo>
                    <a:pt x="1421498" y="6349975"/>
                    <a:pt x="0" y="4928451"/>
                    <a:pt x="0" y="3175025"/>
                  </a:cubicBezTo>
                  <a:cubicBezTo>
                    <a:pt x="0" y="1421511"/>
                    <a:pt x="1421498" y="0"/>
                    <a:pt x="3175000" y="0"/>
                  </a:cubicBezTo>
                  <a:cubicBezTo>
                    <a:pt x="4928502" y="0"/>
                    <a:pt x="6350000" y="1421511"/>
                    <a:pt x="6350000" y="3175025"/>
                  </a:cubicBezTo>
                  <a:close/>
                </a:path>
              </a:pathLst>
            </a:custGeom>
            <a:blipFill>
              <a:blip r:embed="rId3"/>
              <a:stretch>
                <a:fillRect l="-39685" r="-39685"/>
              </a:stretch>
            </a:blipFill>
          </p:spPr>
        </p:sp>
      </p:grpSp>
      <p:grpSp>
        <p:nvGrpSpPr>
          <p:cNvPr id="14" name="Group 14"/>
          <p:cNvGrpSpPr/>
          <p:nvPr/>
        </p:nvGrpSpPr>
        <p:grpSpPr>
          <a:xfrm>
            <a:off x="831235" y="9505734"/>
            <a:ext cx="216059" cy="216058"/>
            <a:chOff x="0" y="0"/>
            <a:chExt cx="6350000" cy="6349975"/>
          </a:xfrm>
        </p:grpSpPr>
        <p:sp>
          <p:nvSpPr>
            <p:cNvPr id="15" name="Freeform 15"/>
            <p:cNvSpPr/>
            <p:nvPr/>
          </p:nvSpPr>
          <p:spPr>
            <a:xfrm>
              <a:off x="0" y="0"/>
              <a:ext cx="6350000" cy="6349975"/>
            </a:xfrm>
            <a:custGeom>
              <a:avLst/>
              <a:gdLst/>
              <a:ahLst/>
              <a:cxnLst/>
              <a:rect l="l" t="t" r="r" b="b"/>
              <a:pathLst>
                <a:path w="6350000" h="6349975">
                  <a:moveTo>
                    <a:pt x="6350000" y="3175025"/>
                  </a:moveTo>
                  <a:cubicBezTo>
                    <a:pt x="6350000" y="4928451"/>
                    <a:pt x="4928476" y="6349975"/>
                    <a:pt x="3175000" y="6349975"/>
                  </a:cubicBezTo>
                  <a:cubicBezTo>
                    <a:pt x="1421498" y="6349975"/>
                    <a:pt x="0" y="4928451"/>
                    <a:pt x="0" y="3175025"/>
                  </a:cubicBezTo>
                  <a:cubicBezTo>
                    <a:pt x="0" y="1421511"/>
                    <a:pt x="1421498" y="0"/>
                    <a:pt x="3175000" y="0"/>
                  </a:cubicBezTo>
                  <a:cubicBezTo>
                    <a:pt x="4928502" y="0"/>
                    <a:pt x="6350000" y="1421511"/>
                    <a:pt x="6350000" y="3175025"/>
                  </a:cubicBezTo>
                  <a:close/>
                </a:path>
              </a:pathLst>
            </a:custGeom>
            <a:blipFill>
              <a:blip r:embed="rId3"/>
              <a:stretch>
                <a:fillRect l="-52902" r="-26469"/>
              </a:stretch>
            </a:blipFill>
          </p:spPr>
        </p:sp>
      </p:grpSp>
      <p:sp>
        <p:nvSpPr>
          <p:cNvPr id="19" name="Текстовое поле 18"/>
          <p:cNvSpPr txBox="1"/>
          <p:nvPr/>
        </p:nvSpPr>
        <p:spPr>
          <a:xfrm>
            <a:off x="1295400" y="2635656"/>
            <a:ext cx="8686800" cy="5784444"/>
          </a:xfrm>
          <a:prstGeom prst="rect">
            <a:avLst/>
          </a:prstGeom>
          <a:noFill/>
        </p:spPr>
        <p:txBody>
          <a:bodyPr wrap="square" rtlCol="0">
            <a:noAutofit/>
          </a:bodyPr>
          <a:lstStyle/>
          <a:p>
            <a:pPr algn="just"/>
            <a:r>
              <a:rPr lang="ru-RU" sz="2400" b="0" i="0" dirty="0">
                <a:solidFill>
                  <a:schemeClr val="bg1"/>
                </a:solidFill>
                <a:effectLst/>
                <a:latin typeface="Times New Roman" panose="02020603050405020304" pitchFamily="18" charset="0"/>
                <a:cs typeface="Times New Roman" panose="02020603050405020304" pitchFamily="18" charset="0"/>
              </a:rPr>
              <a:t>Цель: формирование и развитие  патриотического сознания и активной гражданской позиции, направленных на воспитание личности, сопричастной к истории и культуре своей страны, готовой к участию в делах на благо Родины. </a:t>
            </a:r>
            <a:endParaRPr lang="ru-RU" altLang="en-US" sz="2400" dirty="0">
              <a:solidFill>
                <a:schemeClr val="bg1"/>
              </a:solidFill>
              <a:latin typeface="Times New Roman" panose="02020603050405020304" pitchFamily="18" charset="0"/>
              <a:cs typeface="Times New Roman" panose="02020603050405020304" pitchFamily="18" charset="0"/>
            </a:endParaRPr>
          </a:p>
          <a:p>
            <a:endParaRPr lang="ru-RU" altLang="en-US" sz="2400" dirty="0">
              <a:solidFill>
                <a:schemeClr val="bg1"/>
              </a:solidFill>
              <a:latin typeface="Times New Roman" panose="02020603050405020304" pitchFamily="18" charset="0"/>
              <a:cs typeface="Times New Roman" panose="02020603050405020304" pitchFamily="18" charset="0"/>
            </a:endParaRPr>
          </a:p>
          <a:p>
            <a:r>
              <a:rPr lang="ru-RU" altLang="en-US" sz="2400" dirty="0">
                <a:solidFill>
                  <a:schemeClr val="bg1"/>
                </a:solidFill>
                <a:latin typeface="Times New Roman" panose="02020603050405020304" pitchFamily="18" charset="0"/>
                <a:cs typeface="Times New Roman" panose="02020603050405020304" pitchFamily="18" charset="0"/>
              </a:rPr>
              <a:t>Задачи:</a:t>
            </a:r>
          </a:p>
          <a:p>
            <a:r>
              <a:rPr lang="ru-RU" altLang="en-US" sz="2400" dirty="0">
                <a:solidFill>
                  <a:schemeClr val="bg1"/>
                </a:solidFill>
                <a:latin typeface="Times New Roman" panose="02020603050405020304" pitchFamily="18" charset="0"/>
                <a:cs typeface="Times New Roman" panose="02020603050405020304" pitchFamily="18" charset="0"/>
              </a:rPr>
              <a:t> - воспитание уважения к героическому прошлому страны;</a:t>
            </a:r>
          </a:p>
          <a:p>
            <a:r>
              <a:rPr lang="ru-RU" altLang="en-US" sz="2400" dirty="0">
                <a:solidFill>
                  <a:schemeClr val="bg1"/>
                </a:solidFill>
                <a:latin typeface="Times New Roman" panose="02020603050405020304" pitchFamily="18" charset="0"/>
                <a:cs typeface="Times New Roman" panose="02020603050405020304" pitchFamily="18" charset="0"/>
              </a:rPr>
              <a:t> - формирование положительной оценки таких нравственных качеств, как героизм и патриотизм;</a:t>
            </a:r>
          </a:p>
          <a:p>
            <a:r>
              <a:rPr lang="ru-RU" altLang="en-US" sz="2400" dirty="0">
                <a:solidFill>
                  <a:schemeClr val="bg1"/>
                </a:solidFill>
                <a:latin typeface="Times New Roman" panose="02020603050405020304" pitchFamily="18" charset="0"/>
                <a:cs typeface="Times New Roman" panose="02020603050405020304" pitchFamily="18" charset="0"/>
              </a:rPr>
              <a:t> - сохранение памятных традиций;</a:t>
            </a:r>
          </a:p>
          <a:p>
            <a:r>
              <a:rPr lang="ru-RU" altLang="en-US" sz="2400" dirty="0">
                <a:solidFill>
                  <a:schemeClr val="bg1"/>
                </a:solidFill>
                <a:latin typeface="Times New Roman" panose="02020603050405020304" pitchFamily="18" charset="0"/>
                <a:cs typeface="Times New Roman" panose="02020603050405020304" pitchFamily="18" charset="0"/>
              </a:rPr>
              <a:t> - р</a:t>
            </a:r>
            <a:r>
              <a:rPr lang="ru-RU" sz="2400" dirty="0">
                <a:solidFill>
                  <a:schemeClr val="bg1"/>
                </a:solidFill>
                <a:latin typeface="Times New Roman" panose="02020603050405020304" pitchFamily="18" charset="0"/>
                <a:cs typeface="Times New Roman" panose="02020603050405020304" pitchFamily="18" charset="0"/>
              </a:rPr>
              <a:t>азвитие и популяризация отечественной культуры, искусства и народного творчества в рамках празднования дня Победы;</a:t>
            </a:r>
          </a:p>
          <a:p>
            <a:r>
              <a:rPr lang="ru-RU" sz="2400" dirty="0">
                <a:solidFill>
                  <a:schemeClr val="bg1"/>
                </a:solidFill>
                <a:latin typeface="Times New Roman" panose="02020603050405020304" pitchFamily="18" charset="0"/>
                <a:cs typeface="Times New Roman" panose="02020603050405020304" pitchFamily="18" charset="0"/>
              </a:rPr>
              <a:t> - п</a:t>
            </a:r>
            <a:r>
              <a:rPr lang="ru-RU" sz="2400" b="0" i="0" dirty="0">
                <a:solidFill>
                  <a:schemeClr val="bg1"/>
                </a:solidFill>
                <a:effectLst/>
                <a:latin typeface="Times New Roman" panose="02020603050405020304" pitchFamily="18" charset="0"/>
                <a:cs typeface="Times New Roman" panose="02020603050405020304" pitchFamily="18" charset="0"/>
              </a:rPr>
              <a:t>овышение уровня духовно-нравственного развития, активизация интереса к изучению истории России;</a:t>
            </a:r>
            <a:endParaRPr lang="ru-RU" sz="2400" dirty="0">
              <a:solidFill>
                <a:schemeClr val="bg1"/>
              </a:solidFill>
              <a:latin typeface="Times New Roman" panose="02020603050405020304" pitchFamily="18" charset="0"/>
              <a:cs typeface="Times New Roman" panose="02020603050405020304" pitchFamily="18" charset="0"/>
            </a:endParaRPr>
          </a:p>
          <a:p>
            <a:r>
              <a:rPr lang="ru-RU" sz="2400" b="0" i="0" dirty="0">
                <a:solidFill>
                  <a:schemeClr val="bg1"/>
                </a:solidFill>
                <a:effectLst/>
                <a:latin typeface="Times New Roman" panose="02020603050405020304" pitchFamily="18" charset="0"/>
                <a:cs typeface="Times New Roman" panose="02020603050405020304" pitchFamily="18" charset="0"/>
              </a:rPr>
              <a:t> - сохранение памяти о подвигах защитников Отечества.</a:t>
            </a:r>
            <a:endParaRPr lang="ru-RU" sz="2400" dirty="0">
              <a:solidFill>
                <a:schemeClr val="bg1"/>
              </a:solidFill>
              <a:latin typeface="Times New Roman" panose="02020603050405020304" pitchFamily="18" charset="0"/>
              <a:cs typeface="Times New Roman" panose="02020603050405020304" pitchFamily="18" charset="0"/>
            </a:endParaRPr>
          </a:p>
          <a:p>
            <a:endParaRPr lang="ru-RU" altLang="en-US" dirty="0">
              <a:solidFill>
                <a:schemeClr val="bg1"/>
              </a:solidFill>
            </a:endParaRPr>
          </a:p>
        </p:txBody>
      </p:sp>
    </p:spTree>
    <p:extLst>
      <p:ext uri="{BB962C8B-B14F-4D97-AF65-F5344CB8AC3E}">
        <p14:creationId xmlns:p14="http://schemas.microsoft.com/office/powerpoint/2010/main" val="421770805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3810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t="-38888" b="-38888"/>
            </a:stretch>
          </a:blipFill>
        </p:spPr>
        <p:txBody>
          <a:bodyPr/>
          <a:lstStyle/>
          <a:p>
            <a:r>
              <a:rPr lang="ru-RU" dirty="0"/>
              <a:t>Тема</a:t>
            </a:r>
          </a:p>
        </p:txBody>
      </p:sp>
      <p:grpSp>
        <p:nvGrpSpPr>
          <p:cNvPr id="3" name="Group 3"/>
          <p:cNvGrpSpPr/>
          <p:nvPr/>
        </p:nvGrpSpPr>
        <p:grpSpPr>
          <a:xfrm>
            <a:off x="885250" y="10316"/>
            <a:ext cx="108030" cy="8561293"/>
            <a:chOff x="0" y="0"/>
            <a:chExt cx="144039" cy="11415057"/>
          </a:xfrm>
        </p:grpSpPr>
        <p:pic>
          <p:nvPicPr>
            <p:cNvPr id="4" name="Picture 4"/>
            <p:cNvPicPr>
              <a:picLocks noChangeAspect="1"/>
            </p:cNvPicPr>
            <p:nvPr/>
          </p:nvPicPr>
          <p:blipFill>
            <a:blip r:embed="rId3"/>
            <a:srcRect l="71196" r="28100"/>
            <a:stretch>
              <a:fillRect/>
            </a:stretch>
          </p:blipFill>
          <p:spPr>
            <a:xfrm>
              <a:off x="0" y="0"/>
              <a:ext cx="144039" cy="11415057"/>
            </a:xfrm>
            <a:prstGeom prst="rect">
              <a:avLst/>
            </a:prstGeom>
          </p:spPr>
        </p:pic>
      </p:grpSp>
      <p:grpSp>
        <p:nvGrpSpPr>
          <p:cNvPr id="5" name="Group 5"/>
          <p:cNvGrpSpPr/>
          <p:nvPr/>
        </p:nvGrpSpPr>
        <p:grpSpPr>
          <a:xfrm>
            <a:off x="10653221" y="1257299"/>
            <a:ext cx="7658132" cy="7658102"/>
            <a:chOff x="0" y="0"/>
            <a:chExt cx="6350000" cy="6349975"/>
          </a:xfrm>
        </p:grpSpPr>
        <p:sp>
          <p:nvSpPr>
            <p:cNvPr id="6" name="Freeform 6"/>
            <p:cNvSpPr/>
            <p:nvPr/>
          </p:nvSpPr>
          <p:spPr>
            <a:xfrm>
              <a:off x="0" y="0"/>
              <a:ext cx="6350000" cy="6349975"/>
            </a:xfrm>
            <a:custGeom>
              <a:avLst/>
              <a:gdLst/>
              <a:ahLst/>
              <a:cxnLst/>
              <a:rect l="l" t="t" r="r" b="b"/>
              <a:pathLst>
                <a:path w="6350000" h="6349975">
                  <a:moveTo>
                    <a:pt x="6350000" y="3175025"/>
                  </a:moveTo>
                  <a:cubicBezTo>
                    <a:pt x="6350000" y="4928451"/>
                    <a:pt x="4928476" y="6349975"/>
                    <a:pt x="3175000" y="6349975"/>
                  </a:cubicBezTo>
                  <a:cubicBezTo>
                    <a:pt x="1421498" y="6349975"/>
                    <a:pt x="0" y="4928451"/>
                    <a:pt x="0" y="3175025"/>
                  </a:cubicBezTo>
                  <a:cubicBezTo>
                    <a:pt x="0" y="1421511"/>
                    <a:pt x="1421498" y="0"/>
                    <a:pt x="3175000" y="0"/>
                  </a:cubicBezTo>
                  <a:cubicBezTo>
                    <a:pt x="4928502" y="0"/>
                    <a:pt x="6350000" y="1421511"/>
                    <a:pt x="6350000" y="3175025"/>
                  </a:cubicBezTo>
                  <a:close/>
                </a:path>
              </a:pathLst>
            </a:custGeom>
            <a:blipFill>
              <a:blip r:embed="rId4"/>
              <a:stretch>
                <a:fillRect/>
              </a:stretch>
            </a:blipFill>
          </p:spPr>
        </p:sp>
      </p:grpSp>
      <p:sp>
        <p:nvSpPr>
          <p:cNvPr id="7" name="TextBox 7"/>
          <p:cNvSpPr txBox="1"/>
          <p:nvPr/>
        </p:nvSpPr>
        <p:spPr>
          <a:xfrm>
            <a:off x="1376822" y="636538"/>
            <a:ext cx="10260723" cy="2308324"/>
          </a:xfrm>
          <a:prstGeom prst="rect">
            <a:avLst/>
          </a:prstGeom>
        </p:spPr>
        <p:txBody>
          <a:bodyPr lIns="0" tIns="0" rIns="0" bIns="0" rtlCol="0" anchor="t">
            <a:spAutoFit/>
          </a:bodyPr>
          <a:lstStyle/>
          <a:p>
            <a:pPr>
              <a:lnSpc>
                <a:spcPts val="6020"/>
              </a:lnSpc>
            </a:pPr>
            <a:r>
              <a:rPr lang="en-US" sz="4000" dirty="0">
                <a:solidFill>
                  <a:schemeClr val="bg1"/>
                </a:solidFill>
                <a:latin typeface="Roboto Condensed" panose="02000000000000000000"/>
              </a:rPr>
              <a:t>ОПИСАНИЕ,</a:t>
            </a:r>
            <a:endParaRPr lang="ru-RU" sz="4000" dirty="0">
              <a:solidFill>
                <a:schemeClr val="bg1"/>
              </a:solidFill>
              <a:latin typeface="Roboto Condensed" panose="02000000000000000000"/>
            </a:endParaRPr>
          </a:p>
          <a:p>
            <a:pPr>
              <a:lnSpc>
                <a:spcPts val="6020"/>
              </a:lnSpc>
            </a:pPr>
            <a:r>
              <a:rPr lang="en-US" sz="4000" dirty="0">
                <a:solidFill>
                  <a:schemeClr val="bg1"/>
                </a:solidFill>
                <a:latin typeface="Roboto Condensed" panose="02000000000000000000"/>
              </a:rPr>
              <a:t>ОСНОВНЫЕ МЫСЛИ,</a:t>
            </a:r>
            <a:endParaRPr lang="ru-RU" sz="4000" dirty="0">
              <a:solidFill>
                <a:schemeClr val="bg1"/>
              </a:solidFill>
              <a:latin typeface="Roboto Condensed" panose="02000000000000000000"/>
            </a:endParaRPr>
          </a:p>
          <a:p>
            <a:pPr>
              <a:lnSpc>
                <a:spcPts val="6020"/>
              </a:lnSpc>
            </a:pPr>
            <a:r>
              <a:rPr lang="en-US" sz="4000" dirty="0">
                <a:solidFill>
                  <a:schemeClr val="bg1"/>
                </a:solidFill>
                <a:latin typeface="Roboto Condensed" panose="02000000000000000000"/>
              </a:rPr>
              <a:t>ЗАЛОЖЕННЫЕ В </a:t>
            </a:r>
            <a:r>
              <a:rPr lang="ru-RU" sz="4000" dirty="0">
                <a:solidFill>
                  <a:schemeClr val="bg1"/>
                </a:solidFill>
                <a:latin typeface="Roboto Condensed" panose="02000000000000000000"/>
              </a:rPr>
              <a:t>ОСНОВУ</a:t>
            </a:r>
            <a:r>
              <a:rPr lang="en-US" sz="4000" dirty="0">
                <a:solidFill>
                  <a:schemeClr val="bg1"/>
                </a:solidFill>
                <a:latin typeface="Roboto Condensed" panose="02000000000000000000"/>
              </a:rPr>
              <a:t> МЕРОПРИЯТИЯ</a:t>
            </a:r>
          </a:p>
        </p:txBody>
      </p:sp>
      <p:sp>
        <p:nvSpPr>
          <p:cNvPr id="8" name="Freeform 8"/>
          <p:cNvSpPr/>
          <p:nvPr/>
        </p:nvSpPr>
        <p:spPr>
          <a:xfrm rot="-1025550">
            <a:off x="10266424" y="7343310"/>
            <a:ext cx="8777648" cy="3253125"/>
          </a:xfrm>
          <a:custGeom>
            <a:avLst/>
            <a:gdLst/>
            <a:ahLst/>
            <a:cxnLst/>
            <a:rect l="l" t="t" r="r" b="b"/>
            <a:pathLst>
              <a:path w="10320531" h="3328371">
                <a:moveTo>
                  <a:pt x="0" y="0"/>
                </a:moveTo>
                <a:lnTo>
                  <a:pt x="10320531" y="0"/>
                </a:lnTo>
                <a:lnTo>
                  <a:pt x="10320531" y="3328371"/>
                </a:lnTo>
                <a:lnTo>
                  <a:pt x="0" y="3328371"/>
                </a:lnTo>
                <a:lnTo>
                  <a:pt x="0" y="0"/>
                </a:lnTo>
                <a:close/>
              </a:path>
            </a:pathLst>
          </a:custGeom>
          <a:blipFill>
            <a:blip r:embed="rId5"/>
            <a:stretch>
              <a:fillRect/>
            </a:stretch>
          </a:blipFill>
        </p:spPr>
      </p:sp>
      <p:sp>
        <p:nvSpPr>
          <p:cNvPr id="9" name="Freeform 9"/>
          <p:cNvSpPr/>
          <p:nvPr/>
        </p:nvSpPr>
        <p:spPr>
          <a:xfrm rot="670026" flipV="1">
            <a:off x="9490962" y="-104318"/>
            <a:ext cx="9080848" cy="3328371"/>
          </a:xfrm>
          <a:custGeom>
            <a:avLst/>
            <a:gdLst/>
            <a:ahLst/>
            <a:cxnLst/>
            <a:rect l="l" t="t" r="r" b="b"/>
            <a:pathLst>
              <a:path w="10320531" h="3328371">
                <a:moveTo>
                  <a:pt x="0" y="3328372"/>
                </a:moveTo>
                <a:lnTo>
                  <a:pt x="10320530" y="3328372"/>
                </a:lnTo>
                <a:lnTo>
                  <a:pt x="10320530" y="0"/>
                </a:lnTo>
                <a:lnTo>
                  <a:pt x="0" y="0"/>
                </a:lnTo>
                <a:lnTo>
                  <a:pt x="0" y="3328372"/>
                </a:lnTo>
                <a:close/>
              </a:path>
            </a:pathLst>
          </a:custGeom>
          <a:blipFill>
            <a:blip r:embed="rId5"/>
            <a:stretch>
              <a:fillRect/>
            </a:stretch>
          </a:blipFill>
        </p:spPr>
      </p:sp>
      <p:grpSp>
        <p:nvGrpSpPr>
          <p:cNvPr id="10" name="Group 10"/>
          <p:cNvGrpSpPr/>
          <p:nvPr/>
        </p:nvGrpSpPr>
        <p:grpSpPr>
          <a:xfrm>
            <a:off x="831235" y="8807372"/>
            <a:ext cx="216059" cy="216058"/>
            <a:chOff x="0" y="0"/>
            <a:chExt cx="6350000" cy="6349975"/>
          </a:xfrm>
        </p:grpSpPr>
        <p:sp>
          <p:nvSpPr>
            <p:cNvPr id="11" name="Freeform 11"/>
            <p:cNvSpPr/>
            <p:nvPr/>
          </p:nvSpPr>
          <p:spPr>
            <a:xfrm>
              <a:off x="0" y="0"/>
              <a:ext cx="6350000" cy="6349975"/>
            </a:xfrm>
            <a:custGeom>
              <a:avLst/>
              <a:gdLst/>
              <a:ahLst/>
              <a:cxnLst/>
              <a:rect l="l" t="t" r="r" b="b"/>
              <a:pathLst>
                <a:path w="6350000" h="6349975">
                  <a:moveTo>
                    <a:pt x="6350000" y="3175025"/>
                  </a:moveTo>
                  <a:cubicBezTo>
                    <a:pt x="6350000" y="4928451"/>
                    <a:pt x="4928476" y="6349975"/>
                    <a:pt x="3175000" y="6349975"/>
                  </a:cubicBezTo>
                  <a:cubicBezTo>
                    <a:pt x="1421498" y="6349975"/>
                    <a:pt x="0" y="4928451"/>
                    <a:pt x="0" y="3175025"/>
                  </a:cubicBezTo>
                  <a:cubicBezTo>
                    <a:pt x="0" y="1421511"/>
                    <a:pt x="1421498" y="0"/>
                    <a:pt x="3175000" y="0"/>
                  </a:cubicBezTo>
                  <a:cubicBezTo>
                    <a:pt x="4928502" y="0"/>
                    <a:pt x="6350000" y="1421511"/>
                    <a:pt x="6350000" y="3175025"/>
                  </a:cubicBezTo>
                  <a:close/>
                </a:path>
              </a:pathLst>
            </a:custGeom>
            <a:blipFill>
              <a:blip r:embed="rId3"/>
              <a:stretch>
                <a:fillRect l="-39685" r="-39685"/>
              </a:stretch>
            </a:blipFill>
          </p:spPr>
        </p:sp>
      </p:grpSp>
      <p:grpSp>
        <p:nvGrpSpPr>
          <p:cNvPr id="12" name="Group 12"/>
          <p:cNvGrpSpPr/>
          <p:nvPr/>
        </p:nvGrpSpPr>
        <p:grpSpPr>
          <a:xfrm>
            <a:off x="831235" y="9150271"/>
            <a:ext cx="216059" cy="216058"/>
            <a:chOff x="0" y="0"/>
            <a:chExt cx="6350000" cy="6349975"/>
          </a:xfrm>
        </p:grpSpPr>
        <p:sp>
          <p:nvSpPr>
            <p:cNvPr id="13" name="Freeform 13"/>
            <p:cNvSpPr/>
            <p:nvPr/>
          </p:nvSpPr>
          <p:spPr>
            <a:xfrm>
              <a:off x="0" y="0"/>
              <a:ext cx="6350000" cy="6349975"/>
            </a:xfrm>
            <a:custGeom>
              <a:avLst/>
              <a:gdLst/>
              <a:ahLst/>
              <a:cxnLst/>
              <a:rect l="l" t="t" r="r" b="b"/>
              <a:pathLst>
                <a:path w="6350000" h="6349975">
                  <a:moveTo>
                    <a:pt x="6350000" y="3175025"/>
                  </a:moveTo>
                  <a:cubicBezTo>
                    <a:pt x="6350000" y="4928451"/>
                    <a:pt x="4928476" y="6349975"/>
                    <a:pt x="3175000" y="6349975"/>
                  </a:cubicBezTo>
                  <a:cubicBezTo>
                    <a:pt x="1421498" y="6349975"/>
                    <a:pt x="0" y="4928451"/>
                    <a:pt x="0" y="3175025"/>
                  </a:cubicBezTo>
                  <a:cubicBezTo>
                    <a:pt x="0" y="1421511"/>
                    <a:pt x="1421498" y="0"/>
                    <a:pt x="3175000" y="0"/>
                  </a:cubicBezTo>
                  <a:cubicBezTo>
                    <a:pt x="4928502" y="0"/>
                    <a:pt x="6350000" y="1421511"/>
                    <a:pt x="6350000" y="3175025"/>
                  </a:cubicBezTo>
                  <a:close/>
                </a:path>
              </a:pathLst>
            </a:custGeom>
            <a:blipFill>
              <a:blip r:embed="rId3"/>
              <a:stretch>
                <a:fillRect l="-39685" r="-39685"/>
              </a:stretch>
            </a:blipFill>
          </p:spPr>
        </p:sp>
      </p:grpSp>
      <p:grpSp>
        <p:nvGrpSpPr>
          <p:cNvPr id="14" name="Group 14"/>
          <p:cNvGrpSpPr/>
          <p:nvPr/>
        </p:nvGrpSpPr>
        <p:grpSpPr>
          <a:xfrm>
            <a:off x="831235" y="9505734"/>
            <a:ext cx="216059" cy="216058"/>
            <a:chOff x="0" y="0"/>
            <a:chExt cx="6350000" cy="6349975"/>
          </a:xfrm>
        </p:grpSpPr>
        <p:sp>
          <p:nvSpPr>
            <p:cNvPr id="15" name="Freeform 15"/>
            <p:cNvSpPr/>
            <p:nvPr/>
          </p:nvSpPr>
          <p:spPr>
            <a:xfrm>
              <a:off x="0" y="0"/>
              <a:ext cx="6350000" cy="6349975"/>
            </a:xfrm>
            <a:custGeom>
              <a:avLst/>
              <a:gdLst/>
              <a:ahLst/>
              <a:cxnLst/>
              <a:rect l="l" t="t" r="r" b="b"/>
              <a:pathLst>
                <a:path w="6350000" h="6349975">
                  <a:moveTo>
                    <a:pt x="6350000" y="3175025"/>
                  </a:moveTo>
                  <a:cubicBezTo>
                    <a:pt x="6350000" y="4928451"/>
                    <a:pt x="4928476" y="6349975"/>
                    <a:pt x="3175000" y="6349975"/>
                  </a:cubicBezTo>
                  <a:cubicBezTo>
                    <a:pt x="1421498" y="6349975"/>
                    <a:pt x="0" y="4928451"/>
                    <a:pt x="0" y="3175025"/>
                  </a:cubicBezTo>
                  <a:cubicBezTo>
                    <a:pt x="0" y="1421511"/>
                    <a:pt x="1421498" y="0"/>
                    <a:pt x="3175000" y="0"/>
                  </a:cubicBezTo>
                  <a:cubicBezTo>
                    <a:pt x="4928502" y="0"/>
                    <a:pt x="6350000" y="1421511"/>
                    <a:pt x="6350000" y="3175025"/>
                  </a:cubicBezTo>
                  <a:close/>
                </a:path>
              </a:pathLst>
            </a:custGeom>
            <a:blipFill>
              <a:blip r:embed="rId3"/>
              <a:stretch>
                <a:fillRect l="-52902" r="-26469"/>
              </a:stretch>
            </a:blipFill>
          </p:spPr>
        </p:sp>
      </p:grpSp>
      <p:sp>
        <p:nvSpPr>
          <p:cNvPr id="19" name="Текстовое поле 18"/>
          <p:cNvSpPr txBox="1"/>
          <p:nvPr/>
        </p:nvSpPr>
        <p:spPr>
          <a:xfrm>
            <a:off x="1647786" y="3072246"/>
            <a:ext cx="8280400" cy="5975429"/>
          </a:xfrm>
          <a:prstGeom prst="rect">
            <a:avLst/>
          </a:prstGeom>
          <a:noFill/>
        </p:spPr>
        <p:txBody>
          <a:bodyPr wrap="square" rtlCol="0">
            <a:noAutofit/>
          </a:bodyPr>
          <a:lstStyle/>
          <a:p>
            <a:pPr algn="just"/>
            <a:r>
              <a:rPr lang="ru-RU" altLang="en-US" sz="2400" dirty="0">
                <a:solidFill>
                  <a:schemeClr val="bg1"/>
                </a:solidFill>
                <a:latin typeface="Times New Roman" panose="02020603050405020304" pitchFamily="18" charset="0"/>
                <a:cs typeface="Times New Roman" panose="02020603050405020304" pitchFamily="18" charset="0"/>
              </a:rPr>
              <a:t>Тема: О великом подвиге советского народа.</a:t>
            </a:r>
          </a:p>
          <a:p>
            <a:pPr algn="just"/>
            <a:r>
              <a:rPr lang="ru-RU" altLang="en-US" sz="2400" dirty="0">
                <a:solidFill>
                  <a:schemeClr val="bg1"/>
                </a:solidFill>
                <a:latin typeface="Times New Roman" panose="02020603050405020304" pitchFamily="18" charset="0"/>
                <a:cs typeface="Times New Roman" panose="02020603050405020304" pitchFamily="18" charset="0"/>
              </a:rPr>
              <a:t>Идея: Судьба человека неразрывно связана с судьбой Родины. Каждая отдельная история человека – это история целой страны. </a:t>
            </a:r>
          </a:p>
          <a:p>
            <a:pPr algn="just"/>
            <a:r>
              <a:rPr lang="ru-RU" sz="2400" b="0" i="0" dirty="0">
                <a:solidFill>
                  <a:schemeClr val="bg1"/>
                </a:solidFill>
                <a:effectLst/>
                <a:latin typeface="Times New Roman" panose="02020603050405020304" pitchFamily="18" charset="0"/>
                <a:cs typeface="Times New Roman" panose="02020603050405020304" pitchFamily="18" charset="0"/>
              </a:rPr>
              <a:t>Сверхзадача: Привить у молодого поколения память и почитание о великих подвигах советских воинов в годы </a:t>
            </a:r>
          </a:p>
          <a:p>
            <a:pPr algn="just"/>
            <a:r>
              <a:rPr lang="ru-RU" sz="2400" b="0" i="0" dirty="0">
                <a:solidFill>
                  <a:schemeClr val="bg1"/>
                </a:solidFill>
                <a:effectLst/>
                <a:latin typeface="Times New Roman" panose="02020603050405020304" pitchFamily="18" charset="0"/>
                <a:cs typeface="Times New Roman" panose="02020603050405020304" pitchFamily="18" charset="0"/>
              </a:rPr>
              <a:t>Конфликт: Между старшим и младшим поколением. Донести информацию до детей о ом, как необходимо помнить подвиг советского народа. Иногда бывает страшно слышать, что молодое поколение даже не знает, какой ценой нам досталась Победа.  </a:t>
            </a:r>
          </a:p>
          <a:p>
            <a:pPr algn="just"/>
            <a:r>
              <a:rPr lang="ru-RU" sz="2400" b="0" i="0" dirty="0">
                <a:solidFill>
                  <a:schemeClr val="bg1"/>
                </a:solidFill>
                <a:effectLst/>
                <a:latin typeface="Times New Roman" panose="02020603050405020304" pitchFamily="18" charset="0"/>
                <a:cs typeface="Times New Roman" panose="02020603050405020304" pitchFamily="18" charset="0"/>
              </a:rPr>
              <a:t>Тип конфликта: Внутренний </a:t>
            </a:r>
          </a:p>
          <a:p>
            <a:pPr algn="just"/>
            <a:r>
              <a:rPr lang="ru-RU" sz="2400" b="0" i="0" dirty="0">
                <a:solidFill>
                  <a:schemeClr val="bg1"/>
                </a:solidFill>
                <a:effectLst/>
                <a:latin typeface="Times New Roman" panose="02020603050405020304" pitchFamily="18" charset="0"/>
                <a:cs typeface="Times New Roman" panose="02020603050405020304" pitchFamily="18" charset="0"/>
              </a:rPr>
              <a:t>Жанр: Театрализованное представление.</a:t>
            </a:r>
            <a:br>
              <a:rPr lang="ru-RU" sz="2400" dirty="0">
                <a:latin typeface="Times New Roman" panose="02020603050405020304" pitchFamily="18" charset="0"/>
                <a:cs typeface="Times New Roman" panose="02020603050405020304" pitchFamily="18" charset="0"/>
              </a:rPr>
            </a:br>
            <a:r>
              <a:rPr lang="ru-RU" sz="2400" dirty="0">
                <a:solidFill>
                  <a:schemeClr val="bg1"/>
                </a:solidFill>
                <a:latin typeface="Times New Roman" panose="02020603050405020304" pitchFamily="18" charset="0"/>
                <a:cs typeface="Times New Roman" panose="02020603050405020304" pitchFamily="18" charset="0"/>
              </a:rPr>
              <a:t>Декорации: Сценические подиумы. Которые трансформировались во время представления то в солдатский привал, то в мемориал, то в баррикаду.</a:t>
            </a:r>
            <a:endParaRPr lang="ru-RU" altLang="en-US" sz="2400" dirty="0">
              <a:solidFill>
                <a:schemeClr val="bg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78461661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t="-38888" b="-38888"/>
            </a:stretch>
          </a:blipFill>
        </p:spPr>
      </p:sp>
      <p:grpSp>
        <p:nvGrpSpPr>
          <p:cNvPr id="3" name="Group 3"/>
          <p:cNvGrpSpPr/>
          <p:nvPr/>
        </p:nvGrpSpPr>
        <p:grpSpPr>
          <a:xfrm>
            <a:off x="885250" y="10316"/>
            <a:ext cx="108030" cy="8561293"/>
            <a:chOff x="0" y="0"/>
            <a:chExt cx="144039" cy="11415057"/>
          </a:xfrm>
        </p:grpSpPr>
        <p:pic>
          <p:nvPicPr>
            <p:cNvPr id="4" name="Picture 4"/>
            <p:cNvPicPr>
              <a:picLocks noChangeAspect="1"/>
            </p:cNvPicPr>
            <p:nvPr/>
          </p:nvPicPr>
          <p:blipFill>
            <a:blip r:embed="rId3"/>
            <a:srcRect l="71196" r="28100"/>
            <a:stretch>
              <a:fillRect/>
            </a:stretch>
          </p:blipFill>
          <p:spPr>
            <a:xfrm>
              <a:off x="0" y="0"/>
              <a:ext cx="144039" cy="11415057"/>
            </a:xfrm>
            <a:prstGeom prst="rect">
              <a:avLst/>
            </a:prstGeom>
          </p:spPr>
        </p:pic>
      </p:grpSp>
      <p:grpSp>
        <p:nvGrpSpPr>
          <p:cNvPr id="5" name="Group 5"/>
          <p:cNvGrpSpPr/>
          <p:nvPr/>
        </p:nvGrpSpPr>
        <p:grpSpPr>
          <a:xfrm>
            <a:off x="10653221" y="1257299"/>
            <a:ext cx="7658132" cy="7658102"/>
            <a:chOff x="0" y="0"/>
            <a:chExt cx="6350000" cy="6349975"/>
          </a:xfrm>
        </p:grpSpPr>
        <p:sp>
          <p:nvSpPr>
            <p:cNvPr id="6" name="Freeform 6"/>
            <p:cNvSpPr/>
            <p:nvPr/>
          </p:nvSpPr>
          <p:spPr>
            <a:xfrm>
              <a:off x="0" y="0"/>
              <a:ext cx="6350000" cy="6349975"/>
            </a:xfrm>
            <a:custGeom>
              <a:avLst/>
              <a:gdLst/>
              <a:ahLst/>
              <a:cxnLst/>
              <a:rect l="l" t="t" r="r" b="b"/>
              <a:pathLst>
                <a:path w="6350000" h="6349975">
                  <a:moveTo>
                    <a:pt x="6350000" y="3175025"/>
                  </a:moveTo>
                  <a:cubicBezTo>
                    <a:pt x="6350000" y="4928451"/>
                    <a:pt x="4928476" y="6349975"/>
                    <a:pt x="3175000" y="6349975"/>
                  </a:cubicBezTo>
                  <a:cubicBezTo>
                    <a:pt x="1421498" y="6349975"/>
                    <a:pt x="0" y="4928451"/>
                    <a:pt x="0" y="3175025"/>
                  </a:cubicBezTo>
                  <a:cubicBezTo>
                    <a:pt x="0" y="1421511"/>
                    <a:pt x="1421498" y="0"/>
                    <a:pt x="3175000" y="0"/>
                  </a:cubicBezTo>
                  <a:cubicBezTo>
                    <a:pt x="4928502" y="0"/>
                    <a:pt x="6350000" y="1421511"/>
                    <a:pt x="6350000" y="3175025"/>
                  </a:cubicBezTo>
                  <a:close/>
                </a:path>
              </a:pathLst>
            </a:custGeom>
            <a:blipFill>
              <a:blip r:embed="rId4"/>
              <a:stretch>
                <a:fillRect/>
              </a:stretch>
            </a:blipFill>
          </p:spPr>
        </p:sp>
      </p:grpSp>
      <p:sp>
        <p:nvSpPr>
          <p:cNvPr id="7" name="TextBox 7"/>
          <p:cNvSpPr txBox="1"/>
          <p:nvPr/>
        </p:nvSpPr>
        <p:spPr>
          <a:xfrm>
            <a:off x="1376822" y="636538"/>
            <a:ext cx="10260723" cy="1962076"/>
          </a:xfrm>
          <a:prstGeom prst="rect">
            <a:avLst/>
          </a:prstGeom>
        </p:spPr>
        <p:txBody>
          <a:bodyPr lIns="0" tIns="0" rIns="0" bIns="0" rtlCol="0" anchor="t">
            <a:spAutoFit/>
          </a:bodyPr>
          <a:lstStyle/>
          <a:p>
            <a:pPr>
              <a:lnSpc>
                <a:spcPts val="5075"/>
              </a:lnSpc>
            </a:pPr>
            <a:r>
              <a:rPr lang="en-US" sz="4000" dirty="0">
                <a:solidFill>
                  <a:schemeClr val="bg1"/>
                </a:solidFill>
                <a:latin typeface="Roboto Condensed" panose="02000000000000000000"/>
              </a:rPr>
              <a:t>ЦИФРОВЫЕ ПОКАЗАТЕЛИ ПРОЕКТА</a:t>
            </a:r>
            <a:r>
              <a:rPr lang="ru-RU" sz="4000" dirty="0">
                <a:solidFill>
                  <a:schemeClr val="bg1"/>
                </a:solidFill>
                <a:latin typeface="Times New Roman" panose="02020603050405020304" pitchFamily="18" charset="0"/>
                <a:cs typeface="Times New Roman" panose="02020603050405020304" pitchFamily="18" charset="0"/>
              </a:rPr>
              <a:t>:</a:t>
            </a:r>
          </a:p>
          <a:p>
            <a:pPr>
              <a:lnSpc>
                <a:spcPts val="5075"/>
              </a:lnSpc>
            </a:pPr>
            <a:r>
              <a:rPr lang="en-US" sz="3000" dirty="0">
                <a:solidFill>
                  <a:schemeClr val="bg1"/>
                </a:solidFill>
                <a:latin typeface="Roboto Condensed" panose="02000000000000000000"/>
              </a:rPr>
              <a:t>КОЛИЧЕСТВО УЧАСТНИКОВ,</a:t>
            </a:r>
            <a:r>
              <a:rPr lang="ru-RU" sz="3000" dirty="0">
                <a:solidFill>
                  <a:schemeClr val="bg1"/>
                </a:solidFill>
                <a:latin typeface="Roboto Condensed" panose="02000000000000000000"/>
              </a:rPr>
              <a:t> </a:t>
            </a:r>
            <a:r>
              <a:rPr lang="en-US" sz="3000" dirty="0">
                <a:solidFill>
                  <a:schemeClr val="bg1"/>
                </a:solidFill>
                <a:latin typeface="Roboto Condensed" panose="02000000000000000000"/>
              </a:rPr>
              <a:t>ЗРИТЕЛЕЙ</a:t>
            </a:r>
            <a:endParaRPr lang="ru-RU" sz="3000" dirty="0">
              <a:solidFill>
                <a:schemeClr val="bg1"/>
              </a:solidFill>
              <a:latin typeface="Roboto Condensed" panose="02000000000000000000"/>
            </a:endParaRPr>
          </a:p>
          <a:p>
            <a:pPr>
              <a:lnSpc>
                <a:spcPts val="5075"/>
              </a:lnSpc>
            </a:pPr>
            <a:r>
              <a:rPr lang="en-US" sz="3000" dirty="0">
                <a:solidFill>
                  <a:schemeClr val="bg1"/>
                </a:solidFill>
                <a:latin typeface="Roboto Condensed" panose="02000000000000000000"/>
              </a:rPr>
              <a:t>И ДРУГИЕ</a:t>
            </a:r>
            <a:r>
              <a:rPr lang="ru-RU" sz="3000" dirty="0">
                <a:solidFill>
                  <a:schemeClr val="bg1"/>
                </a:solidFill>
                <a:latin typeface="Roboto Condensed" panose="02000000000000000000"/>
              </a:rPr>
              <a:t> </a:t>
            </a:r>
            <a:r>
              <a:rPr lang="en-US" sz="3000" dirty="0">
                <a:solidFill>
                  <a:schemeClr val="bg1"/>
                </a:solidFill>
                <a:latin typeface="Roboto Condensed" panose="02000000000000000000"/>
              </a:rPr>
              <a:t>КОЛИЧЕСТВЕННЫЕ ПОКАЗАТЕЛИ</a:t>
            </a:r>
          </a:p>
        </p:txBody>
      </p:sp>
      <p:sp>
        <p:nvSpPr>
          <p:cNvPr id="8" name="Freeform 8"/>
          <p:cNvSpPr/>
          <p:nvPr/>
        </p:nvSpPr>
        <p:spPr>
          <a:xfrm rot="-1025550">
            <a:off x="10266424" y="7343310"/>
            <a:ext cx="8777648" cy="3253125"/>
          </a:xfrm>
          <a:custGeom>
            <a:avLst/>
            <a:gdLst/>
            <a:ahLst/>
            <a:cxnLst/>
            <a:rect l="l" t="t" r="r" b="b"/>
            <a:pathLst>
              <a:path w="10320531" h="3328371">
                <a:moveTo>
                  <a:pt x="0" y="0"/>
                </a:moveTo>
                <a:lnTo>
                  <a:pt x="10320531" y="0"/>
                </a:lnTo>
                <a:lnTo>
                  <a:pt x="10320531" y="3328371"/>
                </a:lnTo>
                <a:lnTo>
                  <a:pt x="0" y="3328371"/>
                </a:lnTo>
                <a:lnTo>
                  <a:pt x="0" y="0"/>
                </a:lnTo>
                <a:close/>
              </a:path>
            </a:pathLst>
          </a:custGeom>
          <a:blipFill>
            <a:blip r:embed="rId5"/>
            <a:stretch>
              <a:fillRect/>
            </a:stretch>
          </a:blipFill>
        </p:spPr>
      </p:sp>
      <p:sp>
        <p:nvSpPr>
          <p:cNvPr id="9" name="Freeform 9"/>
          <p:cNvSpPr/>
          <p:nvPr/>
        </p:nvSpPr>
        <p:spPr>
          <a:xfrm rot="670026" flipV="1">
            <a:off x="9490962" y="-104318"/>
            <a:ext cx="9080848" cy="3328371"/>
          </a:xfrm>
          <a:custGeom>
            <a:avLst/>
            <a:gdLst/>
            <a:ahLst/>
            <a:cxnLst/>
            <a:rect l="l" t="t" r="r" b="b"/>
            <a:pathLst>
              <a:path w="10320531" h="3328371">
                <a:moveTo>
                  <a:pt x="0" y="3328372"/>
                </a:moveTo>
                <a:lnTo>
                  <a:pt x="10320530" y="3328372"/>
                </a:lnTo>
                <a:lnTo>
                  <a:pt x="10320530" y="0"/>
                </a:lnTo>
                <a:lnTo>
                  <a:pt x="0" y="0"/>
                </a:lnTo>
                <a:lnTo>
                  <a:pt x="0" y="3328372"/>
                </a:lnTo>
                <a:close/>
              </a:path>
            </a:pathLst>
          </a:custGeom>
          <a:blipFill>
            <a:blip r:embed="rId5"/>
            <a:stretch>
              <a:fillRect/>
            </a:stretch>
          </a:blipFill>
        </p:spPr>
      </p:sp>
      <p:grpSp>
        <p:nvGrpSpPr>
          <p:cNvPr id="10" name="Group 10"/>
          <p:cNvGrpSpPr/>
          <p:nvPr/>
        </p:nvGrpSpPr>
        <p:grpSpPr>
          <a:xfrm>
            <a:off x="831235" y="8807372"/>
            <a:ext cx="216059" cy="216058"/>
            <a:chOff x="0" y="0"/>
            <a:chExt cx="6350000" cy="6349975"/>
          </a:xfrm>
        </p:grpSpPr>
        <p:sp>
          <p:nvSpPr>
            <p:cNvPr id="11" name="Freeform 11"/>
            <p:cNvSpPr/>
            <p:nvPr/>
          </p:nvSpPr>
          <p:spPr>
            <a:xfrm>
              <a:off x="0" y="0"/>
              <a:ext cx="6350000" cy="6349975"/>
            </a:xfrm>
            <a:custGeom>
              <a:avLst/>
              <a:gdLst/>
              <a:ahLst/>
              <a:cxnLst/>
              <a:rect l="l" t="t" r="r" b="b"/>
              <a:pathLst>
                <a:path w="6350000" h="6349975">
                  <a:moveTo>
                    <a:pt x="6350000" y="3175025"/>
                  </a:moveTo>
                  <a:cubicBezTo>
                    <a:pt x="6350000" y="4928451"/>
                    <a:pt x="4928476" y="6349975"/>
                    <a:pt x="3175000" y="6349975"/>
                  </a:cubicBezTo>
                  <a:cubicBezTo>
                    <a:pt x="1421498" y="6349975"/>
                    <a:pt x="0" y="4928451"/>
                    <a:pt x="0" y="3175025"/>
                  </a:cubicBezTo>
                  <a:cubicBezTo>
                    <a:pt x="0" y="1421511"/>
                    <a:pt x="1421498" y="0"/>
                    <a:pt x="3175000" y="0"/>
                  </a:cubicBezTo>
                  <a:cubicBezTo>
                    <a:pt x="4928502" y="0"/>
                    <a:pt x="6350000" y="1421511"/>
                    <a:pt x="6350000" y="3175025"/>
                  </a:cubicBezTo>
                  <a:close/>
                </a:path>
              </a:pathLst>
            </a:custGeom>
            <a:blipFill>
              <a:blip r:embed="rId3"/>
              <a:stretch>
                <a:fillRect l="-39685" r="-39685"/>
              </a:stretch>
            </a:blipFill>
          </p:spPr>
        </p:sp>
      </p:grpSp>
      <p:grpSp>
        <p:nvGrpSpPr>
          <p:cNvPr id="12" name="Group 12"/>
          <p:cNvGrpSpPr/>
          <p:nvPr/>
        </p:nvGrpSpPr>
        <p:grpSpPr>
          <a:xfrm>
            <a:off x="831235" y="9150271"/>
            <a:ext cx="216059" cy="216058"/>
            <a:chOff x="0" y="0"/>
            <a:chExt cx="6350000" cy="6349975"/>
          </a:xfrm>
        </p:grpSpPr>
        <p:sp>
          <p:nvSpPr>
            <p:cNvPr id="13" name="Freeform 13"/>
            <p:cNvSpPr/>
            <p:nvPr/>
          </p:nvSpPr>
          <p:spPr>
            <a:xfrm>
              <a:off x="0" y="0"/>
              <a:ext cx="6350000" cy="6349975"/>
            </a:xfrm>
            <a:custGeom>
              <a:avLst/>
              <a:gdLst/>
              <a:ahLst/>
              <a:cxnLst/>
              <a:rect l="l" t="t" r="r" b="b"/>
              <a:pathLst>
                <a:path w="6350000" h="6349975">
                  <a:moveTo>
                    <a:pt x="6350000" y="3175025"/>
                  </a:moveTo>
                  <a:cubicBezTo>
                    <a:pt x="6350000" y="4928451"/>
                    <a:pt x="4928476" y="6349975"/>
                    <a:pt x="3175000" y="6349975"/>
                  </a:cubicBezTo>
                  <a:cubicBezTo>
                    <a:pt x="1421498" y="6349975"/>
                    <a:pt x="0" y="4928451"/>
                    <a:pt x="0" y="3175025"/>
                  </a:cubicBezTo>
                  <a:cubicBezTo>
                    <a:pt x="0" y="1421511"/>
                    <a:pt x="1421498" y="0"/>
                    <a:pt x="3175000" y="0"/>
                  </a:cubicBezTo>
                  <a:cubicBezTo>
                    <a:pt x="4928502" y="0"/>
                    <a:pt x="6350000" y="1421511"/>
                    <a:pt x="6350000" y="3175025"/>
                  </a:cubicBezTo>
                  <a:close/>
                </a:path>
              </a:pathLst>
            </a:custGeom>
            <a:blipFill>
              <a:blip r:embed="rId3"/>
              <a:stretch>
                <a:fillRect l="-39685" r="-39685"/>
              </a:stretch>
            </a:blipFill>
          </p:spPr>
        </p:sp>
      </p:grpSp>
      <p:grpSp>
        <p:nvGrpSpPr>
          <p:cNvPr id="14" name="Group 14"/>
          <p:cNvGrpSpPr/>
          <p:nvPr/>
        </p:nvGrpSpPr>
        <p:grpSpPr>
          <a:xfrm>
            <a:off x="831235" y="9505734"/>
            <a:ext cx="216059" cy="216058"/>
            <a:chOff x="0" y="0"/>
            <a:chExt cx="6350000" cy="6349975"/>
          </a:xfrm>
        </p:grpSpPr>
        <p:sp>
          <p:nvSpPr>
            <p:cNvPr id="15" name="Freeform 15"/>
            <p:cNvSpPr/>
            <p:nvPr/>
          </p:nvSpPr>
          <p:spPr>
            <a:xfrm>
              <a:off x="0" y="0"/>
              <a:ext cx="6350000" cy="6349975"/>
            </a:xfrm>
            <a:custGeom>
              <a:avLst/>
              <a:gdLst/>
              <a:ahLst/>
              <a:cxnLst/>
              <a:rect l="l" t="t" r="r" b="b"/>
              <a:pathLst>
                <a:path w="6350000" h="6349975">
                  <a:moveTo>
                    <a:pt x="6350000" y="3175025"/>
                  </a:moveTo>
                  <a:cubicBezTo>
                    <a:pt x="6350000" y="4928451"/>
                    <a:pt x="4928476" y="6349975"/>
                    <a:pt x="3175000" y="6349975"/>
                  </a:cubicBezTo>
                  <a:cubicBezTo>
                    <a:pt x="1421498" y="6349975"/>
                    <a:pt x="0" y="4928451"/>
                    <a:pt x="0" y="3175025"/>
                  </a:cubicBezTo>
                  <a:cubicBezTo>
                    <a:pt x="0" y="1421511"/>
                    <a:pt x="1421498" y="0"/>
                    <a:pt x="3175000" y="0"/>
                  </a:cubicBezTo>
                  <a:cubicBezTo>
                    <a:pt x="4928502" y="0"/>
                    <a:pt x="6350000" y="1421511"/>
                    <a:pt x="6350000" y="3175025"/>
                  </a:cubicBezTo>
                  <a:close/>
                </a:path>
              </a:pathLst>
            </a:custGeom>
            <a:blipFill>
              <a:blip r:embed="rId3"/>
              <a:stretch>
                <a:fillRect l="-52902" r="-26469"/>
              </a:stretch>
            </a:blipFill>
          </p:spPr>
        </p:sp>
      </p:grpSp>
      <p:sp>
        <p:nvSpPr>
          <p:cNvPr id="19" name="Текстовое поле 18"/>
          <p:cNvSpPr txBox="1"/>
          <p:nvPr/>
        </p:nvSpPr>
        <p:spPr>
          <a:xfrm>
            <a:off x="1395329" y="3009899"/>
            <a:ext cx="8280400" cy="5561709"/>
          </a:xfrm>
          <a:prstGeom prst="rect">
            <a:avLst/>
          </a:prstGeom>
          <a:noFill/>
        </p:spPr>
        <p:txBody>
          <a:bodyPr wrap="square" rtlCol="0">
            <a:noAutofit/>
          </a:bodyPr>
          <a:lstStyle/>
          <a:p>
            <a:r>
              <a:rPr lang="ru-RU" altLang="en-US" sz="2000" dirty="0">
                <a:solidFill>
                  <a:schemeClr val="bg1"/>
                </a:solidFill>
                <a:latin typeface="Times New Roman" panose="02020603050405020304" pitchFamily="18" charset="0"/>
                <a:cs typeface="Times New Roman" panose="02020603050405020304" pitchFamily="18" charset="0"/>
              </a:rPr>
              <a:t>В проекте участвовали 150 человек.</a:t>
            </a:r>
          </a:p>
          <a:p>
            <a:r>
              <a:rPr lang="ru-RU" altLang="en-US" sz="2000" dirty="0">
                <a:solidFill>
                  <a:schemeClr val="bg1"/>
                </a:solidFill>
                <a:latin typeface="Times New Roman" panose="02020603050405020304" pitchFamily="18" charset="0"/>
                <a:cs typeface="Times New Roman" panose="02020603050405020304" pitchFamily="18" charset="0"/>
              </a:rPr>
              <a:t>Вокалисты: Козырева С., Валиев Р., Голубева А., </a:t>
            </a:r>
            <a:r>
              <a:rPr lang="ru-RU" altLang="en-US" sz="2000" dirty="0" err="1">
                <a:solidFill>
                  <a:schemeClr val="bg1"/>
                </a:solidFill>
                <a:latin typeface="Times New Roman" panose="02020603050405020304" pitchFamily="18" charset="0"/>
                <a:cs typeface="Times New Roman" panose="02020603050405020304" pitchFamily="18" charset="0"/>
              </a:rPr>
              <a:t>Дуданов</a:t>
            </a:r>
            <a:r>
              <a:rPr lang="ru-RU" altLang="en-US" sz="2000" dirty="0">
                <a:solidFill>
                  <a:schemeClr val="bg1"/>
                </a:solidFill>
                <a:latin typeface="Times New Roman" panose="02020603050405020304" pitchFamily="18" charset="0"/>
                <a:cs typeface="Times New Roman" panose="02020603050405020304" pitchFamily="18" charset="0"/>
              </a:rPr>
              <a:t> А., </a:t>
            </a:r>
            <a:r>
              <a:rPr lang="ru-RU" altLang="en-US" sz="2000" dirty="0" err="1">
                <a:solidFill>
                  <a:schemeClr val="bg1"/>
                </a:solidFill>
                <a:latin typeface="Times New Roman" panose="02020603050405020304" pitchFamily="18" charset="0"/>
                <a:cs typeface="Times New Roman" panose="02020603050405020304" pitchFamily="18" charset="0"/>
              </a:rPr>
              <a:t>Савко</a:t>
            </a:r>
            <a:r>
              <a:rPr lang="ru-RU" altLang="en-US" sz="2000" dirty="0">
                <a:solidFill>
                  <a:schemeClr val="bg1"/>
                </a:solidFill>
                <a:latin typeface="Times New Roman" panose="02020603050405020304" pitchFamily="18" charset="0"/>
                <a:cs typeface="Times New Roman" panose="02020603050405020304" pitchFamily="18" charset="0"/>
              </a:rPr>
              <a:t> Т.,  Тарасова Е., Никель А., </a:t>
            </a:r>
            <a:r>
              <a:rPr lang="ru-RU" altLang="en-US" sz="2000" dirty="0" err="1">
                <a:solidFill>
                  <a:schemeClr val="bg1"/>
                </a:solidFill>
                <a:latin typeface="Times New Roman" panose="02020603050405020304" pitchFamily="18" charset="0"/>
                <a:cs typeface="Times New Roman" panose="02020603050405020304" pitchFamily="18" charset="0"/>
              </a:rPr>
              <a:t>Турдикулов</a:t>
            </a:r>
            <a:r>
              <a:rPr lang="ru-RU" altLang="en-US" sz="2000" dirty="0">
                <a:solidFill>
                  <a:schemeClr val="bg1"/>
                </a:solidFill>
                <a:latin typeface="Times New Roman" panose="02020603050405020304" pitchFamily="18" charset="0"/>
                <a:cs typeface="Times New Roman" panose="02020603050405020304" pitchFamily="18" charset="0"/>
              </a:rPr>
              <a:t> А.</a:t>
            </a:r>
          </a:p>
          <a:p>
            <a:r>
              <a:rPr lang="ru-RU" altLang="en-US" sz="2000" dirty="0">
                <a:solidFill>
                  <a:schemeClr val="bg1"/>
                </a:solidFill>
                <a:latin typeface="Times New Roman" panose="02020603050405020304" pitchFamily="18" charset="0"/>
                <a:cs typeface="Times New Roman" panose="02020603050405020304" pitchFamily="18" charset="0"/>
              </a:rPr>
              <a:t>Артисты: Баринова С., Дмитриева А., Гасанова Д., Куприенко Д., Загреева А.</a:t>
            </a:r>
          </a:p>
          <a:p>
            <a:r>
              <a:rPr lang="ru-RU" altLang="en-US" sz="2000" dirty="0">
                <a:solidFill>
                  <a:schemeClr val="bg1"/>
                </a:solidFill>
                <a:latin typeface="Times New Roman" panose="02020603050405020304" pitchFamily="18" charset="0"/>
                <a:cs typeface="Times New Roman" panose="02020603050405020304" pitchFamily="18" charset="0"/>
              </a:rPr>
              <a:t>Вокальная студия «Шанс», вокальная студия «</a:t>
            </a:r>
            <a:r>
              <a:rPr lang="ru-RU" altLang="en-US" sz="2000" dirty="0" err="1">
                <a:solidFill>
                  <a:schemeClr val="bg1"/>
                </a:solidFill>
                <a:latin typeface="Times New Roman" panose="02020603050405020304" pitchFamily="18" charset="0"/>
                <a:cs typeface="Times New Roman" panose="02020603050405020304" pitchFamily="18" charset="0"/>
              </a:rPr>
              <a:t>Маэстрини</a:t>
            </a:r>
            <a:r>
              <a:rPr lang="ru-RU" altLang="en-US" sz="2000" dirty="0">
                <a:solidFill>
                  <a:schemeClr val="bg1"/>
                </a:solidFill>
                <a:latin typeface="Times New Roman" panose="02020603050405020304" pitchFamily="18" charset="0"/>
                <a:cs typeface="Times New Roman" panose="02020603050405020304" pitchFamily="18" charset="0"/>
              </a:rPr>
              <a:t>», хореографический коллектив «Шарм», хореографический коллектив «Акцент», ансамбль народного танца «Узоры </a:t>
            </a:r>
            <a:r>
              <a:rPr lang="ru-RU" altLang="en-US" sz="2000" dirty="0" err="1">
                <a:solidFill>
                  <a:schemeClr val="bg1"/>
                </a:solidFill>
                <a:latin typeface="Times New Roman" panose="02020603050405020304" pitchFamily="18" charset="0"/>
                <a:cs typeface="Times New Roman" panose="02020603050405020304" pitchFamily="18" charset="0"/>
              </a:rPr>
              <a:t>Самотлора</a:t>
            </a:r>
            <a:r>
              <a:rPr lang="ru-RU" altLang="en-US" sz="2000" dirty="0">
                <a:solidFill>
                  <a:schemeClr val="bg1"/>
                </a:solidFill>
                <a:latin typeface="Times New Roman" panose="02020603050405020304" pitchFamily="18" charset="0"/>
                <a:cs typeface="Times New Roman" panose="02020603050405020304" pitchFamily="18" charset="0"/>
              </a:rPr>
              <a:t>» , студия оригинального жанра «СТС»., цирковая студия «</a:t>
            </a:r>
            <a:r>
              <a:rPr lang="ru-RU" altLang="en-US" sz="2000" dirty="0" err="1">
                <a:solidFill>
                  <a:schemeClr val="bg1"/>
                </a:solidFill>
                <a:latin typeface="Times New Roman" panose="02020603050405020304" pitchFamily="18" charset="0"/>
                <a:cs typeface="Times New Roman" panose="02020603050405020304" pitchFamily="18" charset="0"/>
              </a:rPr>
              <a:t>Вайт</a:t>
            </a:r>
            <a:r>
              <a:rPr lang="ru-RU" altLang="en-US" sz="2000" dirty="0">
                <a:solidFill>
                  <a:schemeClr val="bg1"/>
                </a:solidFill>
                <a:latin typeface="Times New Roman" panose="02020603050405020304" pitchFamily="18" charset="0"/>
                <a:cs typeface="Times New Roman" panose="02020603050405020304" pitchFamily="18" charset="0"/>
              </a:rPr>
              <a:t>»</a:t>
            </a:r>
          </a:p>
          <a:p>
            <a:r>
              <a:rPr lang="ru-RU" altLang="en-US" sz="2000" dirty="0" err="1">
                <a:solidFill>
                  <a:schemeClr val="bg1"/>
                </a:solidFill>
                <a:latin typeface="Times New Roman" panose="02020603050405020304" pitchFamily="18" charset="0"/>
                <a:cs typeface="Times New Roman" panose="02020603050405020304" pitchFamily="18" charset="0"/>
              </a:rPr>
              <a:t>Звукосветотехническая</a:t>
            </a:r>
            <a:r>
              <a:rPr lang="ru-RU" altLang="en-US" sz="2000" dirty="0">
                <a:solidFill>
                  <a:schemeClr val="bg1"/>
                </a:solidFill>
                <a:latin typeface="Times New Roman" panose="02020603050405020304" pitchFamily="18" charset="0"/>
                <a:cs typeface="Times New Roman" panose="02020603050405020304" pitchFamily="18" charset="0"/>
              </a:rPr>
              <a:t> служба: Бонах В., </a:t>
            </a:r>
            <a:r>
              <a:rPr lang="ru-RU" altLang="en-US" sz="2000" dirty="0" err="1">
                <a:solidFill>
                  <a:schemeClr val="bg1"/>
                </a:solidFill>
                <a:latin typeface="Times New Roman" panose="02020603050405020304" pitchFamily="18" charset="0"/>
                <a:cs typeface="Times New Roman" panose="02020603050405020304" pitchFamily="18" charset="0"/>
              </a:rPr>
              <a:t>Каптелинина</a:t>
            </a:r>
            <a:r>
              <a:rPr lang="ru-RU" altLang="en-US" sz="2000" dirty="0">
                <a:solidFill>
                  <a:schemeClr val="bg1"/>
                </a:solidFill>
                <a:latin typeface="Times New Roman" panose="02020603050405020304" pitchFamily="18" charset="0"/>
                <a:cs typeface="Times New Roman" panose="02020603050405020304" pitchFamily="18" charset="0"/>
              </a:rPr>
              <a:t> В., Козырев С., </a:t>
            </a:r>
            <a:r>
              <a:rPr lang="ru-RU" altLang="en-US" sz="2000" dirty="0" err="1">
                <a:solidFill>
                  <a:schemeClr val="bg1"/>
                </a:solidFill>
                <a:latin typeface="Times New Roman" panose="02020603050405020304" pitchFamily="18" charset="0"/>
                <a:cs typeface="Times New Roman" panose="02020603050405020304" pitchFamily="18" charset="0"/>
              </a:rPr>
              <a:t>Пинтак</a:t>
            </a:r>
            <a:r>
              <a:rPr lang="ru-RU" altLang="en-US" sz="2000" dirty="0">
                <a:solidFill>
                  <a:schemeClr val="bg1"/>
                </a:solidFill>
                <a:latin typeface="Times New Roman" panose="02020603050405020304" pitchFamily="18" charset="0"/>
                <a:cs typeface="Times New Roman" panose="02020603050405020304" pitchFamily="18" charset="0"/>
              </a:rPr>
              <a:t> А.</a:t>
            </a:r>
          </a:p>
          <a:p>
            <a:r>
              <a:rPr lang="ru-RU" altLang="en-US" sz="2000" dirty="0">
                <a:solidFill>
                  <a:schemeClr val="bg1"/>
                </a:solidFill>
                <a:latin typeface="Times New Roman" panose="02020603050405020304" pitchFamily="18" charset="0"/>
                <a:cs typeface="Times New Roman" panose="02020603050405020304" pitchFamily="18" charset="0"/>
              </a:rPr>
              <a:t>Видеоконтент: Орлов Д.</a:t>
            </a:r>
          </a:p>
          <a:p>
            <a:r>
              <a:rPr lang="ru-RU" altLang="en-US" sz="2000" dirty="0">
                <a:solidFill>
                  <a:schemeClr val="bg1"/>
                </a:solidFill>
                <a:latin typeface="Times New Roman" panose="02020603050405020304" pitchFamily="18" charset="0"/>
                <a:cs typeface="Times New Roman" panose="02020603050405020304" pitchFamily="18" charset="0"/>
              </a:rPr>
              <a:t>Видеоинженер: Кожин Ю.</a:t>
            </a:r>
          </a:p>
          <a:p>
            <a:r>
              <a:rPr lang="ru-RU" altLang="en-US" sz="2000" dirty="0">
                <a:solidFill>
                  <a:schemeClr val="bg1"/>
                </a:solidFill>
                <a:latin typeface="Times New Roman" panose="02020603050405020304" pitchFamily="18" charset="0"/>
                <a:cs typeface="Times New Roman" panose="02020603050405020304" pitchFamily="18" charset="0"/>
              </a:rPr>
              <a:t>Машинисты сцены: Балакин А., Караваев Н.</a:t>
            </a:r>
          </a:p>
          <a:p>
            <a:r>
              <a:rPr lang="ru-RU" altLang="en-US" sz="2000" dirty="0">
                <a:solidFill>
                  <a:schemeClr val="bg1"/>
                </a:solidFill>
                <a:latin typeface="Times New Roman" panose="02020603050405020304" pitchFamily="18" charset="0"/>
                <a:cs typeface="Times New Roman" panose="02020603050405020304" pitchFamily="18" charset="0"/>
              </a:rPr>
              <a:t>Костюмер: Ильина Е. </a:t>
            </a:r>
          </a:p>
          <a:p>
            <a:r>
              <a:rPr lang="ru-RU" altLang="en-US" sz="2000" dirty="0">
                <a:solidFill>
                  <a:schemeClr val="bg1"/>
                </a:solidFill>
                <a:latin typeface="Times New Roman" panose="02020603050405020304" pitchFamily="18" charset="0"/>
                <a:cs typeface="Times New Roman" panose="02020603050405020304" pitchFamily="18" charset="0"/>
              </a:rPr>
              <a:t>Реквизит: Назаренко Р.</a:t>
            </a:r>
          </a:p>
          <a:p>
            <a:r>
              <a:rPr lang="ru-RU" altLang="en-US" sz="2000" dirty="0">
                <a:solidFill>
                  <a:schemeClr val="bg1"/>
                </a:solidFill>
                <a:latin typeface="Times New Roman" panose="02020603050405020304" pitchFamily="18" charset="0"/>
                <a:cs typeface="Times New Roman" panose="02020603050405020304" pitchFamily="18" charset="0"/>
              </a:rPr>
              <a:t>Было дано 6 представлений, зрителей в общей сумме мероприятие посетило 3200 человек.</a:t>
            </a:r>
          </a:p>
          <a:p>
            <a:endParaRPr lang="ru-RU" altLang="en-US" dirty="0">
              <a:solidFill>
                <a:schemeClr val="bg1"/>
              </a:solidFill>
            </a:endParaRPr>
          </a:p>
        </p:txBody>
      </p:sp>
    </p:spTree>
    <p:extLst>
      <p:ext uri="{BB962C8B-B14F-4D97-AF65-F5344CB8AC3E}">
        <p14:creationId xmlns:p14="http://schemas.microsoft.com/office/powerpoint/2010/main" val="168500009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8328" y="-30051"/>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t="-38888" b="-38888"/>
            </a:stretch>
          </a:blipFill>
        </p:spPr>
      </p:sp>
      <p:grpSp>
        <p:nvGrpSpPr>
          <p:cNvPr id="3" name="Group 3"/>
          <p:cNvGrpSpPr/>
          <p:nvPr/>
        </p:nvGrpSpPr>
        <p:grpSpPr>
          <a:xfrm>
            <a:off x="885250" y="10316"/>
            <a:ext cx="108030" cy="8561293"/>
            <a:chOff x="0" y="0"/>
            <a:chExt cx="144039" cy="11415057"/>
          </a:xfrm>
        </p:grpSpPr>
        <p:pic>
          <p:nvPicPr>
            <p:cNvPr id="4" name="Picture 4"/>
            <p:cNvPicPr>
              <a:picLocks noChangeAspect="1"/>
            </p:cNvPicPr>
            <p:nvPr/>
          </p:nvPicPr>
          <p:blipFill>
            <a:blip r:embed="rId3"/>
            <a:srcRect l="71196" r="28100"/>
            <a:stretch>
              <a:fillRect/>
            </a:stretch>
          </p:blipFill>
          <p:spPr>
            <a:xfrm>
              <a:off x="0" y="0"/>
              <a:ext cx="144039" cy="11415057"/>
            </a:xfrm>
            <a:prstGeom prst="rect">
              <a:avLst/>
            </a:prstGeom>
          </p:spPr>
        </p:pic>
      </p:grpSp>
      <p:grpSp>
        <p:nvGrpSpPr>
          <p:cNvPr id="5" name="Group 5"/>
          <p:cNvGrpSpPr/>
          <p:nvPr/>
        </p:nvGrpSpPr>
        <p:grpSpPr>
          <a:xfrm>
            <a:off x="831235" y="8807372"/>
            <a:ext cx="216059" cy="216058"/>
            <a:chOff x="0" y="0"/>
            <a:chExt cx="6350000" cy="6349975"/>
          </a:xfrm>
        </p:grpSpPr>
        <p:sp>
          <p:nvSpPr>
            <p:cNvPr id="6" name="Freeform 6"/>
            <p:cNvSpPr/>
            <p:nvPr/>
          </p:nvSpPr>
          <p:spPr>
            <a:xfrm>
              <a:off x="0" y="0"/>
              <a:ext cx="6350000" cy="6349975"/>
            </a:xfrm>
            <a:custGeom>
              <a:avLst/>
              <a:gdLst/>
              <a:ahLst/>
              <a:cxnLst/>
              <a:rect l="l" t="t" r="r" b="b"/>
              <a:pathLst>
                <a:path w="6350000" h="6349975">
                  <a:moveTo>
                    <a:pt x="6350000" y="3175025"/>
                  </a:moveTo>
                  <a:cubicBezTo>
                    <a:pt x="6350000" y="4928451"/>
                    <a:pt x="4928476" y="6349975"/>
                    <a:pt x="3175000" y="6349975"/>
                  </a:cubicBezTo>
                  <a:cubicBezTo>
                    <a:pt x="1421498" y="6349975"/>
                    <a:pt x="0" y="4928451"/>
                    <a:pt x="0" y="3175025"/>
                  </a:cubicBezTo>
                  <a:cubicBezTo>
                    <a:pt x="0" y="1421511"/>
                    <a:pt x="1421498" y="0"/>
                    <a:pt x="3175000" y="0"/>
                  </a:cubicBezTo>
                  <a:cubicBezTo>
                    <a:pt x="4928502" y="0"/>
                    <a:pt x="6350000" y="1421511"/>
                    <a:pt x="6350000" y="3175025"/>
                  </a:cubicBezTo>
                  <a:close/>
                </a:path>
              </a:pathLst>
            </a:custGeom>
            <a:blipFill>
              <a:blip r:embed="rId3"/>
              <a:stretch>
                <a:fillRect l="-39685" r="-39685"/>
              </a:stretch>
            </a:blipFill>
          </p:spPr>
        </p:sp>
      </p:grpSp>
      <p:grpSp>
        <p:nvGrpSpPr>
          <p:cNvPr id="7" name="Group 7"/>
          <p:cNvGrpSpPr/>
          <p:nvPr/>
        </p:nvGrpSpPr>
        <p:grpSpPr>
          <a:xfrm>
            <a:off x="831235" y="9150271"/>
            <a:ext cx="216059" cy="216058"/>
            <a:chOff x="0" y="0"/>
            <a:chExt cx="6350000" cy="6349975"/>
          </a:xfrm>
        </p:grpSpPr>
        <p:sp>
          <p:nvSpPr>
            <p:cNvPr id="8" name="Freeform 8"/>
            <p:cNvSpPr/>
            <p:nvPr/>
          </p:nvSpPr>
          <p:spPr>
            <a:xfrm>
              <a:off x="0" y="0"/>
              <a:ext cx="6350000" cy="6349975"/>
            </a:xfrm>
            <a:custGeom>
              <a:avLst/>
              <a:gdLst/>
              <a:ahLst/>
              <a:cxnLst/>
              <a:rect l="l" t="t" r="r" b="b"/>
              <a:pathLst>
                <a:path w="6350000" h="6349975">
                  <a:moveTo>
                    <a:pt x="6350000" y="3175025"/>
                  </a:moveTo>
                  <a:cubicBezTo>
                    <a:pt x="6350000" y="4928451"/>
                    <a:pt x="4928476" y="6349975"/>
                    <a:pt x="3175000" y="6349975"/>
                  </a:cubicBezTo>
                  <a:cubicBezTo>
                    <a:pt x="1421498" y="6349975"/>
                    <a:pt x="0" y="4928451"/>
                    <a:pt x="0" y="3175025"/>
                  </a:cubicBezTo>
                  <a:cubicBezTo>
                    <a:pt x="0" y="1421511"/>
                    <a:pt x="1421498" y="0"/>
                    <a:pt x="3175000" y="0"/>
                  </a:cubicBezTo>
                  <a:cubicBezTo>
                    <a:pt x="4928502" y="0"/>
                    <a:pt x="6350000" y="1421511"/>
                    <a:pt x="6350000" y="3175025"/>
                  </a:cubicBezTo>
                  <a:close/>
                </a:path>
              </a:pathLst>
            </a:custGeom>
            <a:blipFill>
              <a:blip r:embed="rId3"/>
              <a:stretch>
                <a:fillRect l="-39685" r="-39685"/>
              </a:stretch>
            </a:blipFill>
          </p:spPr>
        </p:sp>
      </p:grpSp>
      <p:grpSp>
        <p:nvGrpSpPr>
          <p:cNvPr id="9" name="Group 9"/>
          <p:cNvGrpSpPr/>
          <p:nvPr/>
        </p:nvGrpSpPr>
        <p:grpSpPr>
          <a:xfrm>
            <a:off x="831235" y="9505734"/>
            <a:ext cx="216059" cy="216058"/>
            <a:chOff x="0" y="0"/>
            <a:chExt cx="6350000" cy="6349975"/>
          </a:xfrm>
        </p:grpSpPr>
        <p:sp>
          <p:nvSpPr>
            <p:cNvPr id="10" name="Freeform 10"/>
            <p:cNvSpPr/>
            <p:nvPr/>
          </p:nvSpPr>
          <p:spPr>
            <a:xfrm>
              <a:off x="0" y="0"/>
              <a:ext cx="6350000" cy="6349975"/>
            </a:xfrm>
            <a:custGeom>
              <a:avLst/>
              <a:gdLst/>
              <a:ahLst/>
              <a:cxnLst/>
              <a:rect l="l" t="t" r="r" b="b"/>
              <a:pathLst>
                <a:path w="6350000" h="6349975">
                  <a:moveTo>
                    <a:pt x="6350000" y="3175025"/>
                  </a:moveTo>
                  <a:cubicBezTo>
                    <a:pt x="6350000" y="4928451"/>
                    <a:pt x="4928476" y="6349975"/>
                    <a:pt x="3175000" y="6349975"/>
                  </a:cubicBezTo>
                  <a:cubicBezTo>
                    <a:pt x="1421498" y="6349975"/>
                    <a:pt x="0" y="4928451"/>
                    <a:pt x="0" y="3175025"/>
                  </a:cubicBezTo>
                  <a:cubicBezTo>
                    <a:pt x="0" y="1421511"/>
                    <a:pt x="1421498" y="0"/>
                    <a:pt x="3175000" y="0"/>
                  </a:cubicBezTo>
                  <a:cubicBezTo>
                    <a:pt x="4928502" y="0"/>
                    <a:pt x="6350000" y="1421511"/>
                    <a:pt x="6350000" y="3175025"/>
                  </a:cubicBezTo>
                  <a:close/>
                </a:path>
              </a:pathLst>
            </a:custGeom>
            <a:blipFill>
              <a:blip r:embed="rId3"/>
              <a:stretch>
                <a:fillRect l="-52902" r="-26469"/>
              </a:stretch>
            </a:blipFill>
          </p:spPr>
        </p:sp>
      </p:grpSp>
      <p:grpSp>
        <p:nvGrpSpPr>
          <p:cNvPr id="11" name="Group 11"/>
          <p:cNvGrpSpPr/>
          <p:nvPr/>
        </p:nvGrpSpPr>
        <p:grpSpPr>
          <a:xfrm rot="-10800000">
            <a:off x="17313315" y="1731952"/>
            <a:ext cx="108030" cy="8561293"/>
            <a:chOff x="0" y="0"/>
            <a:chExt cx="144039" cy="11415057"/>
          </a:xfrm>
        </p:grpSpPr>
        <p:pic>
          <p:nvPicPr>
            <p:cNvPr id="12" name="Picture 12"/>
            <p:cNvPicPr>
              <a:picLocks noChangeAspect="1"/>
            </p:cNvPicPr>
            <p:nvPr/>
          </p:nvPicPr>
          <p:blipFill>
            <a:blip r:embed="rId3"/>
            <a:srcRect l="71196" r="28100"/>
            <a:stretch>
              <a:fillRect/>
            </a:stretch>
          </p:blipFill>
          <p:spPr>
            <a:xfrm>
              <a:off x="0" y="0"/>
              <a:ext cx="144039" cy="11415057"/>
            </a:xfrm>
            <a:prstGeom prst="rect">
              <a:avLst/>
            </a:prstGeom>
          </p:spPr>
        </p:pic>
      </p:grpSp>
      <p:grpSp>
        <p:nvGrpSpPr>
          <p:cNvPr id="13" name="Group 13"/>
          <p:cNvGrpSpPr/>
          <p:nvPr/>
        </p:nvGrpSpPr>
        <p:grpSpPr>
          <a:xfrm rot="-10800000">
            <a:off x="17259300" y="1280131"/>
            <a:ext cx="216059" cy="216058"/>
            <a:chOff x="0" y="0"/>
            <a:chExt cx="6350000" cy="6349975"/>
          </a:xfrm>
        </p:grpSpPr>
        <p:sp>
          <p:nvSpPr>
            <p:cNvPr id="14" name="Freeform 14"/>
            <p:cNvSpPr/>
            <p:nvPr/>
          </p:nvSpPr>
          <p:spPr>
            <a:xfrm>
              <a:off x="0" y="0"/>
              <a:ext cx="6350000" cy="6349975"/>
            </a:xfrm>
            <a:custGeom>
              <a:avLst/>
              <a:gdLst/>
              <a:ahLst/>
              <a:cxnLst/>
              <a:rect l="l" t="t" r="r" b="b"/>
              <a:pathLst>
                <a:path w="6350000" h="6349975">
                  <a:moveTo>
                    <a:pt x="6350000" y="3175025"/>
                  </a:moveTo>
                  <a:cubicBezTo>
                    <a:pt x="6350000" y="4928451"/>
                    <a:pt x="4928476" y="6349975"/>
                    <a:pt x="3175000" y="6349975"/>
                  </a:cubicBezTo>
                  <a:cubicBezTo>
                    <a:pt x="1421498" y="6349975"/>
                    <a:pt x="0" y="4928451"/>
                    <a:pt x="0" y="3175025"/>
                  </a:cubicBezTo>
                  <a:cubicBezTo>
                    <a:pt x="0" y="1421511"/>
                    <a:pt x="1421498" y="0"/>
                    <a:pt x="3175000" y="0"/>
                  </a:cubicBezTo>
                  <a:cubicBezTo>
                    <a:pt x="4928502" y="0"/>
                    <a:pt x="6350000" y="1421511"/>
                    <a:pt x="6350000" y="3175025"/>
                  </a:cubicBezTo>
                  <a:close/>
                </a:path>
              </a:pathLst>
            </a:custGeom>
            <a:blipFill>
              <a:blip r:embed="rId3"/>
              <a:stretch>
                <a:fillRect l="-39685" r="-39685"/>
              </a:stretch>
            </a:blipFill>
          </p:spPr>
        </p:sp>
      </p:grpSp>
      <p:grpSp>
        <p:nvGrpSpPr>
          <p:cNvPr id="15" name="Group 15"/>
          <p:cNvGrpSpPr/>
          <p:nvPr/>
        </p:nvGrpSpPr>
        <p:grpSpPr>
          <a:xfrm rot="-10800000">
            <a:off x="17259300" y="937231"/>
            <a:ext cx="216059" cy="216058"/>
            <a:chOff x="0" y="0"/>
            <a:chExt cx="6350000" cy="6349975"/>
          </a:xfrm>
        </p:grpSpPr>
        <p:sp>
          <p:nvSpPr>
            <p:cNvPr id="16" name="Freeform 16"/>
            <p:cNvSpPr/>
            <p:nvPr/>
          </p:nvSpPr>
          <p:spPr>
            <a:xfrm>
              <a:off x="0" y="0"/>
              <a:ext cx="6350000" cy="6349975"/>
            </a:xfrm>
            <a:custGeom>
              <a:avLst/>
              <a:gdLst/>
              <a:ahLst/>
              <a:cxnLst/>
              <a:rect l="l" t="t" r="r" b="b"/>
              <a:pathLst>
                <a:path w="6350000" h="6349975">
                  <a:moveTo>
                    <a:pt x="6350000" y="3175025"/>
                  </a:moveTo>
                  <a:cubicBezTo>
                    <a:pt x="6350000" y="4928451"/>
                    <a:pt x="4928476" y="6349975"/>
                    <a:pt x="3175000" y="6349975"/>
                  </a:cubicBezTo>
                  <a:cubicBezTo>
                    <a:pt x="1421498" y="6349975"/>
                    <a:pt x="0" y="4928451"/>
                    <a:pt x="0" y="3175025"/>
                  </a:cubicBezTo>
                  <a:cubicBezTo>
                    <a:pt x="0" y="1421511"/>
                    <a:pt x="1421498" y="0"/>
                    <a:pt x="3175000" y="0"/>
                  </a:cubicBezTo>
                  <a:cubicBezTo>
                    <a:pt x="4928502" y="0"/>
                    <a:pt x="6350000" y="1421511"/>
                    <a:pt x="6350000" y="3175025"/>
                  </a:cubicBezTo>
                  <a:close/>
                </a:path>
              </a:pathLst>
            </a:custGeom>
            <a:blipFill>
              <a:blip r:embed="rId3"/>
              <a:stretch>
                <a:fillRect l="-39685" r="-39685"/>
              </a:stretch>
            </a:blipFill>
          </p:spPr>
        </p:sp>
      </p:grpSp>
      <p:grpSp>
        <p:nvGrpSpPr>
          <p:cNvPr id="17" name="Group 17"/>
          <p:cNvGrpSpPr/>
          <p:nvPr/>
        </p:nvGrpSpPr>
        <p:grpSpPr>
          <a:xfrm rot="-10800000">
            <a:off x="17259300" y="581768"/>
            <a:ext cx="216059" cy="216058"/>
            <a:chOff x="0" y="0"/>
            <a:chExt cx="6350000" cy="6349975"/>
          </a:xfrm>
        </p:grpSpPr>
        <p:sp>
          <p:nvSpPr>
            <p:cNvPr id="18" name="Freeform 18"/>
            <p:cNvSpPr/>
            <p:nvPr/>
          </p:nvSpPr>
          <p:spPr>
            <a:xfrm>
              <a:off x="0" y="0"/>
              <a:ext cx="6350000" cy="6349975"/>
            </a:xfrm>
            <a:custGeom>
              <a:avLst/>
              <a:gdLst/>
              <a:ahLst/>
              <a:cxnLst/>
              <a:rect l="l" t="t" r="r" b="b"/>
              <a:pathLst>
                <a:path w="6350000" h="6349975">
                  <a:moveTo>
                    <a:pt x="6350000" y="3175025"/>
                  </a:moveTo>
                  <a:cubicBezTo>
                    <a:pt x="6350000" y="4928451"/>
                    <a:pt x="4928476" y="6349975"/>
                    <a:pt x="3175000" y="6349975"/>
                  </a:cubicBezTo>
                  <a:cubicBezTo>
                    <a:pt x="1421498" y="6349975"/>
                    <a:pt x="0" y="4928451"/>
                    <a:pt x="0" y="3175025"/>
                  </a:cubicBezTo>
                  <a:cubicBezTo>
                    <a:pt x="0" y="1421511"/>
                    <a:pt x="1421498" y="0"/>
                    <a:pt x="3175000" y="0"/>
                  </a:cubicBezTo>
                  <a:cubicBezTo>
                    <a:pt x="4928502" y="0"/>
                    <a:pt x="6350000" y="1421511"/>
                    <a:pt x="6350000" y="3175025"/>
                  </a:cubicBezTo>
                  <a:close/>
                </a:path>
              </a:pathLst>
            </a:custGeom>
            <a:blipFill>
              <a:blip r:embed="rId3"/>
              <a:stretch>
                <a:fillRect l="-52902" r="-26469"/>
              </a:stretch>
            </a:blipFill>
          </p:spPr>
        </p:sp>
      </p:grpSp>
      <p:sp>
        <p:nvSpPr>
          <p:cNvPr id="20" name="Freeform 20"/>
          <p:cNvSpPr/>
          <p:nvPr/>
        </p:nvSpPr>
        <p:spPr>
          <a:xfrm>
            <a:off x="9982361" y="6134409"/>
            <a:ext cx="11969556" cy="3860182"/>
          </a:xfrm>
          <a:custGeom>
            <a:avLst/>
            <a:gdLst/>
            <a:ahLst/>
            <a:cxnLst/>
            <a:rect l="l" t="t" r="r" b="b"/>
            <a:pathLst>
              <a:path w="11969556" h="3860182">
                <a:moveTo>
                  <a:pt x="0" y="0"/>
                </a:moveTo>
                <a:lnTo>
                  <a:pt x="11969556" y="0"/>
                </a:lnTo>
                <a:lnTo>
                  <a:pt x="11969556" y="3860182"/>
                </a:lnTo>
                <a:lnTo>
                  <a:pt x="0" y="3860182"/>
                </a:lnTo>
                <a:lnTo>
                  <a:pt x="0" y="0"/>
                </a:lnTo>
                <a:close/>
              </a:path>
            </a:pathLst>
          </a:custGeom>
          <a:blipFill>
            <a:blip r:embed="rId4"/>
            <a:stretch>
              <a:fillRect/>
            </a:stretch>
          </a:blipFill>
        </p:spPr>
      </p:sp>
      <p:sp>
        <p:nvSpPr>
          <p:cNvPr id="21" name="Freeform 21"/>
          <p:cNvSpPr/>
          <p:nvPr/>
        </p:nvSpPr>
        <p:spPr>
          <a:xfrm rot="-1141717" flipH="1" flipV="1">
            <a:off x="-1580477" y="-1265973"/>
            <a:ext cx="9845798" cy="3175270"/>
          </a:xfrm>
          <a:custGeom>
            <a:avLst/>
            <a:gdLst/>
            <a:ahLst/>
            <a:cxnLst/>
            <a:rect l="l" t="t" r="r" b="b"/>
            <a:pathLst>
              <a:path w="9845798" h="3175270">
                <a:moveTo>
                  <a:pt x="9845798" y="3175269"/>
                </a:moveTo>
                <a:lnTo>
                  <a:pt x="0" y="3175269"/>
                </a:lnTo>
                <a:lnTo>
                  <a:pt x="0" y="0"/>
                </a:lnTo>
                <a:lnTo>
                  <a:pt x="9845798" y="0"/>
                </a:lnTo>
                <a:lnTo>
                  <a:pt x="9845798" y="3175269"/>
                </a:lnTo>
                <a:close/>
              </a:path>
            </a:pathLst>
          </a:custGeom>
          <a:blipFill>
            <a:blip r:embed="rId4"/>
            <a:stretch>
              <a:fillRect/>
            </a:stretch>
          </a:blipFill>
        </p:spPr>
      </p:sp>
      <p:sp>
        <p:nvSpPr>
          <p:cNvPr id="22" name="Freeform 22"/>
          <p:cNvSpPr/>
          <p:nvPr/>
        </p:nvSpPr>
        <p:spPr>
          <a:xfrm rot="1157599">
            <a:off x="9404345" y="356244"/>
            <a:ext cx="10001656" cy="3225534"/>
          </a:xfrm>
          <a:custGeom>
            <a:avLst/>
            <a:gdLst/>
            <a:ahLst/>
            <a:cxnLst/>
            <a:rect l="l" t="t" r="r" b="b"/>
            <a:pathLst>
              <a:path w="10001656" h="3225534">
                <a:moveTo>
                  <a:pt x="0" y="0"/>
                </a:moveTo>
                <a:lnTo>
                  <a:pt x="10001656" y="0"/>
                </a:lnTo>
                <a:lnTo>
                  <a:pt x="10001656" y="3225534"/>
                </a:lnTo>
                <a:lnTo>
                  <a:pt x="0" y="3225534"/>
                </a:lnTo>
                <a:lnTo>
                  <a:pt x="0" y="0"/>
                </a:lnTo>
                <a:close/>
              </a:path>
            </a:pathLst>
          </a:custGeom>
          <a:blipFill>
            <a:blip r:embed="rId4"/>
            <a:stretch>
              <a:fillRect/>
            </a:stretch>
          </a:blipFill>
        </p:spPr>
      </p:sp>
      <p:sp>
        <p:nvSpPr>
          <p:cNvPr id="23" name="Текстовое поле 22"/>
          <p:cNvSpPr txBox="1"/>
          <p:nvPr/>
        </p:nvSpPr>
        <p:spPr>
          <a:xfrm>
            <a:off x="1846958" y="3360002"/>
            <a:ext cx="11861526" cy="5663428"/>
          </a:xfrm>
          <a:prstGeom prst="rect">
            <a:avLst/>
          </a:prstGeom>
          <a:noFill/>
        </p:spPr>
        <p:txBody>
          <a:bodyPr wrap="square" rtlCol="0">
            <a:noAutofit/>
          </a:bodyPr>
          <a:lstStyle/>
          <a:p>
            <a:pPr algn="just"/>
            <a:r>
              <a:rPr lang="ru-RU" altLang="en-US" dirty="0">
                <a:solidFill>
                  <a:schemeClr val="bg1"/>
                </a:solidFill>
              </a:rPr>
              <a:t> </a:t>
            </a:r>
            <a:r>
              <a:rPr lang="ru-RU" sz="2400" b="0" i="0" dirty="0">
                <a:solidFill>
                  <a:schemeClr val="bg1"/>
                </a:solidFill>
                <a:effectLst/>
                <a:latin typeface="Times New Roman" panose="02020603050405020304" pitchFamily="18" charset="0"/>
                <a:cs typeface="Times New Roman" panose="02020603050405020304" pitchFamily="18" charset="0"/>
              </a:rPr>
              <a:t>В последние годы в России большую роль стала играть тема патриотизма. И это неудивительно: на фоне политических игр, мировых скандалов, материального и духовного кризиса люди теряются, сбиваются с верного пути. Нашим согражданам нужна общая идея, которая поможет не отчаиваться в трудные минуты и идти дальше, вперед, надеясь на счастье и веря в светлое будущее. </a:t>
            </a:r>
          </a:p>
          <a:p>
            <a:pPr algn="just"/>
            <a:r>
              <a:rPr lang="ru-RU" sz="2400" b="0" i="0" dirty="0">
                <a:solidFill>
                  <a:schemeClr val="bg1"/>
                </a:solidFill>
                <a:effectLst/>
                <a:latin typeface="Times New Roman" panose="02020603050405020304" pitchFamily="18" charset="0"/>
                <a:cs typeface="Times New Roman" panose="02020603050405020304" pitchFamily="18" charset="0"/>
              </a:rPr>
              <a:t>Сегодня наблюдается нарушение преемственности поколений в воспитании детей, и прежде всего в передачи нравственного опыта, главных жизненных установок и идеалов. Поэтому мы должны «разбудить» человеческую память, вспомнить слова Аристотеля: «когда забывают войну, начинается новая, память – главный враг войны». Хочется, чтобы этот праздник передавался от старшего поколения к младшему, так как это наше общее прошлое, это наша общая история, потому что все мы являемся потомками прямых и косвенных участников тех трагических событий в нашей истории. Практически в каждую советскую семью пришла эта война, поэтому эта победа не может быть забыта, ведь празднуя победу, мы вспоминаем великие подвиги наших воинов, мы вспоминаем тот ужас, который пришлось пережить нашему Великому народу.</a:t>
            </a:r>
            <a:br>
              <a:rPr lang="ru-RU" sz="2400" dirty="0">
                <a:solidFill>
                  <a:schemeClr val="bg1"/>
                </a:solidFill>
                <a:latin typeface="Times New Roman" panose="02020603050405020304" pitchFamily="18" charset="0"/>
                <a:cs typeface="Times New Roman" panose="02020603050405020304" pitchFamily="18" charset="0"/>
              </a:rPr>
            </a:br>
            <a:br>
              <a:rPr lang="ru-RU" sz="2400" dirty="0">
                <a:solidFill>
                  <a:schemeClr val="bg1"/>
                </a:solidFill>
                <a:latin typeface="Times New Roman" panose="02020603050405020304" pitchFamily="18" charset="0"/>
                <a:cs typeface="Times New Roman" panose="02020603050405020304" pitchFamily="18" charset="0"/>
              </a:rPr>
            </a:br>
            <a:endParaRPr lang="ru-RU" altLang="en-US" sz="2400" dirty="0">
              <a:solidFill>
                <a:schemeClr val="bg1"/>
              </a:solidFill>
              <a:latin typeface="Times New Roman" panose="02020603050405020304" pitchFamily="18" charset="0"/>
              <a:cs typeface="Times New Roman" panose="02020603050405020304" pitchFamily="18" charset="0"/>
            </a:endParaRPr>
          </a:p>
        </p:txBody>
      </p:sp>
      <p:sp>
        <p:nvSpPr>
          <p:cNvPr id="24" name="TextBox 7"/>
          <p:cNvSpPr txBox="1"/>
          <p:nvPr/>
        </p:nvSpPr>
        <p:spPr>
          <a:xfrm>
            <a:off x="2715270" y="1572815"/>
            <a:ext cx="10260723" cy="1308050"/>
          </a:xfrm>
          <a:prstGeom prst="rect">
            <a:avLst/>
          </a:prstGeom>
        </p:spPr>
        <p:txBody>
          <a:bodyPr lIns="0" tIns="0" rIns="0" bIns="0" rtlCol="0" anchor="t">
            <a:spAutoFit/>
          </a:bodyPr>
          <a:lstStyle/>
          <a:p>
            <a:pPr algn="ctr">
              <a:lnSpc>
                <a:spcPts val="5075"/>
              </a:lnSpc>
            </a:pPr>
            <a:r>
              <a:rPr lang="ru-RU" sz="4000" dirty="0">
                <a:solidFill>
                  <a:schemeClr val="bg1"/>
                </a:solidFill>
                <a:latin typeface="Roboto Condensed" panose="020B0604020202020204" charset="0"/>
                <a:ea typeface="Roboto Condensed" panose="020B0604020202020204" charset="0"/>
              </a:rPr>
              <a:t>ЗАКЛЮЧИТЕЛЬНЫЕ КОММЕНТАРИИ</a:t>
            </a:r>
          </a:p>
          <a:p>
            <a:pPr algn="ctr">
              <a:lnSpc>
                <a:spcPts val="5075"/>
              </a:lnSpc>
            </a:pPr>
            <a:r>
              <a:rPr lang="ru-RU" sz="4000" dirty="0">
                <a:solidFill>
                  <a:schemeClr val="bg1"/>
                </a:solidFill>
                <a:latin typeface="Roboto Condensed" panose="020B0604020202020204" charset="0"/>
                <a:ea typeface="Roboto Condensed" panose="020B0604020202020204" charset="0"/>
              </a:rPr>
              <a:t>К ПРОЕКТУ</a:t>
            </a:r>
            <a:r>
              <a:rPr lang="ru-RU" sz="4000" dirty="0">
                <a:solidFill>
                  <a:schemeClr val="bg1"/>
                </a:solidFill>
                <a:latin typeface="Roboto Condensed" panose="020B0604020202020204" charset="0"/>
                <a:ea typeface="Roboto Condensed" panose="020B0604020202020204" charset="0"/>
                <a:cs typeface="Times New Roman" panose="02020603050405020304" pitchFamily="18" charset="0"/>
              </a:rPr>
              <a:t>:</a:t>
            </a:r>
            <a:endParaRPr lang="en-US" sz="3000" dirty="0">
              <a:solidFill>
                <a:schemeClr val="bg1"/>
              </a:solidFill>
              <a:latin typeface="Roboto Condensed" panose="020B0604020202020204" charset="0"/>
              <a:ea typeface="Roboto Condensed" panose="020B0604020202020204" charset="0"/>
              <a:cs typeface="Times New Roman" panose="02020603050405020304" pitchFamily="18" charset="0"/>
            </a:endParaRP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347</TotalTime>
  <Words>659</Words>
  <Application>Microsoft Office PowerPoint</Application>
  <PresentationFormat>Произвольный</PresentationFormat>
  <Paragraphs>48</Paragraphs>
  <Slides>6</Slides>
  <Notes>0</Notes>
  <HiddenSlides>0</HiddenSlides>
  <MMClips>0</MMClips>
  <ScaleCrop>false</ScaleCrop>
  <HeadingPairs>
    <vt:vector size="6" baseType="variant">
      <vt:variant>
        <vt:lpstr>Использованные шрифты</vt:lpstr>
      </vt:variant>
      <vt:variant>
        <vt:i4>5</vt:i4>
      </vt:variant>
      <vt:variant>
        <vt:lpstr>Тема</vt:lpstr>
      </vt:variant>
      <vt:variant>
        <vt:i4>1</vt:i4>
      </vt:variant>
      <vt:variant>
        <vt:lpstr>Заголовки слайдов</vt:lpstr>
      </vt:variant>
      <vt:variant>
        <vt:i4>6</vt:i4>
      </vt:variant>
    </vt:vector>
  </HeadingPairs>
  <TitlesOfParts>
    <vt:vector size="12" baseType="lpstr">
      <vt:lpstr>Roboto Condensed</vt:lpstr>
      <vt:lpstr>Calibri</vt:lpstr>
      <vt:lpstr>Arial</vt:lpstr>
      <vt:lpstr>Times New Roman</vt:lpstr>
      <vt:lpstr>Poppins</vt:lpstr>
      <vt:lpstr>Office Theme</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Премия в области организации массовых мероприятий «Золотая Легенда»</dc:title>
  <dc:creator>Дирекция</dc:creator>
  <cp:lastModifiedBy>Валерий Бонах</cp:lastModifiedBy>
  <cp:revision>36</cp:revision>
  <dcterms:created xsi:type="dcterms:W3CDTF">2006-08-16T00:00:00Z</dcterms:created>
  <dcterms:modified xsi:type="dcterms:W3CDTF">2025-05-19T09:00:04Z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1C29111BD7274EB48FE03B3FCEE75996_12</vt:lpwstr>
  </property>
  <property fmtid="{D5CDD505-2E9C-101B-9397-08002B2CF9AE}" pid="3" name="KSOProductBuildVer">
    <vt:lpwstr>1049-12.2.0.13431</vt:lpwstr>
  </property>
</Properties>
</file>